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6" r:id="rId3"/>
    <p:sldId id="258" r:id="rId4"/>
    <p:sldId id="267" r:id="rId5"/>
    <p:sldId id="268" r:id="rId6"/>
    <p:sldId id="263" r:id="rId7"/>
    <p:sldId id="259" r:id="rId8"/>
    <p:sldId id="260" r:id="rId9"/>
    <p:sldId id="270" r:id="rId10"/>
    <p:sldId id="261"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1" d="100"/>
          <a:sy n="51" d="100"/>
        </p:scale>
        <p:origin x="8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00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23766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424636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r>
              <a:rPr lang="en-US" dirty="0"/>
              <a:t>      </a:t>
            </a:r>
            <a:endParaRPr lang="fr-FR" dirty="0"/>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79101"/>
            <a:ext cx="7477601" cy="3832860"/>
          </a:xfrm>
          <a:prstGeom prst="rect">
            <a:avLst/>
          </a:prstGeom>
          <a:noFill/>
          <a:ln/>
        </p:spPr>
        <p:txBody>
          <a:bodyPr wrap="square" rtlCol="0" anchor="t"/>
          <a:lstStyle/>
          <a:p>
            <a:pPr marL="0" indent="0">
              <a:lnSpc>
                <a:spcPts val="7545"/>
              </a:lnSpc>
              <a:buNone/>
            </a:pPr>
            <a:r>
              <a:rPr lang="en-US" sz="6036" b="1" dirty="0" err="1">
                <a:solidFill>
                  <a:srgbClr val="333F70"/>
                </a:solidFill>
                <a:latin typeface="Unbounded" pitchFamily="34" charset="0"/>
                <a:ea typeface="Unbounded" pitchFamily="34" charset="-122"/>
                <a:cs typeface="Unbounded" pitchFamily="34" charset="-120"/>
              </a:rPr>
              <a:t>Plateforme</a:t>
            </a:r>
            <a:r>
              <a:rPr lang="en-US" sz="6036" b="1" dirty="0">
                <a:solidFill>
                  <a:srgbClr val="333F70"/>
                </a:solidFill>
                <a:latin typeface="Unbounded" pitchFamily="34" charset="0"/>
                <a:ea typeface="Unbounded" pitchFamily="34" charset="-122"/>
                <a:cs typeface="Unbounded" pitchFamily="34" charset="-120"/>
              </a:rPr>
              <a:t> de vente de Voitures en Ligne</a:t>
            </a:r>
            <a:endParaRPr lang="en-US" sz="6036" dirty="0"/>
          </a:p>
        </p:txBody>
      </p:sp>
      <p:sp>
        <p:nvSpPr>
          <p:cNvPr id="6" name="Text 3"/>
          <p:cNvSpPr/>
          <p:nvPr/>
        </p:nvSpPr>
        <p:spPr>
          <a:xfrm>
            <a:off x="833199" y="4749166"/>
            <a:ext cx="7477601" cy="666512"/>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Bienvenue sur notre plateforme de vente de voitures en ligne, où vous pouvez découvrir et acheter votre véhicule de rêve en toute simplicité.</a:t>
            </a:r>
            <a:endParaRPr lang="en-US" sz="1750" dirty="0"/>
          </a:p>
        </p:txBody>
      </p:sp>
      <p:sp>
        <p:nvSpPr>
          <p:cNvPr id="7" name="Shape 4"/>
          <p:cNvSpPr/>
          <p:nvPr/>
        </p:nvSpPr>
        <p:spPr>
          <a:xfrm>
            <a:off x="833199" y="6478310"/>
            <a:ext cx="355402" cy="355402"/>
          </a:xfrm>
          <a:prstGeom prst="roundRect">
            <a:avLst>
              <a:gd name="adj" fmla="val 25726039"/>
            </a:avLst>
          </a:prstGeom>
          <a:noFill/>
          <a:ln w="7620">
            <a:solidFill>
              <a:srgbClr val="FFFFFF"/>
            </a:solidFill>
            <a:prstDash val="solid"/>
          </a:ln>
        </p:spPr>
      </p:sp>
      <p:sp>
        <p:nvSpPr>
          <p:cNvPr id="13" name="Rectangle : coins arrondis 12">
            <a:extLst>
              <a:ext uri="{FF2B5EF4-FFF2-40B4-BE49-F238E27FC236}">
                <a16:creationId xmlns:a16="http://schemas.microsoft.com/office/drawing/2014/main" id="{86E2B39B-A77E-0934-C3ED-01181B0807E9}"/>
              </a:ext>
            </a:extLst>
          </p:cNvPr>
          <p:cNvSpPr/>
          <p:nvPr/>
        </p:nvSpPr>
        <p:spPr>
          <a:xfrm>
            <a:off x="1183927" y="6050072"/>
            <a:ext cx="6844229" cy="14003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22014</a:t>
            </a:r>
          </a:p>
          <a:p>
            <a:pPr algn="ctr"/>
            <a:r>
              <a:rPr lang="en-US" dirty="0"/>
              <a:t>22053</a:t>
            </a:r>
          </a:p>
          <a:p>
            <a:pPr algn="ctr"/>
            <a:r>
              <a:rPr lang="en-US" dirty="0"/>
              <a:t>22051</a:t>
            </a:r>
          </a:p>
          <a:p>
            <a:pPr algn="ctr"/>
            <a:r>
              <a:rPr lang="en-US" dirty="0"/>
              <a:t>22069</a:t>
            </a:r>
          </a:p>
          <a:p>
            <a:pPr algn="ctr"/>
            <a:r>
              <a:rPr lang="en-US" dirty="0"/>
              <a:t>22086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30672"/>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542103"/>
          </a:xfrm>
          <a:prstGeom prst="rect">
            <a:avLst/>
          </a:prstGeom>
        </p:spPr>
      </p:pic>
      <p:sp>
        <p:nvSpPr>
          <p:cNvPr id="5" name="Text 2"/>
          <p:cNvSpPr/>
          <p:nvPr/>
        </p:nvSpPr>
        <p:spPr>
          <a:xfrm>
            <a:off x="2485192" y="3101340"/>
            <a:ext cx="9659898" cy="1270873"/>
          </a:xfrm>
          <a:prstGeom prst="rect">
            <a:avLst/>
          </a:prstGeom>
          <a:noFill/>
          <a:ln/>
        </p:spPr>
        <p:txBody>
          <a:bodyPr wrap="square" rtlCol="0" anchor="t"/>
          <a:lstStyle/>
          <a:p>
            <a:pPr marL="0" indent="0">
              <a:lnSpc>
                <a:spcPts val="5004"/>
              </a:lnSpc>
              <a:buNone/>
            </a:pPr>
            <a:r>
              <a:rPr lang="en-US" sz="4003" b="1" dirty="0">
                <a:solidFill>
                  <a:srgbClr val="333F70"/>
                </a:solidFill>
                <a:latin typeface="Unbounded" pitchFamily="34" charset="0"/>
                <a:ea typeface="Unbounded" pitchFamily="34" charset="-122"/>
                <a:cs typeface="Unbounded" pitchFamily="34" charset="-120"/>
              </a:rPr>
              <a:t>Intégration avec les Fournisseurs</a:t>
            </a:r>
            <a:endParaRPr lang="en-US" sz="4003" dirty="0"/>
          </a:p>
        </p:txBody>
      </p:sp>
      <p:pic>
        <p:nvPicPr>
          <p:cNvPr id="6" name="Image 1" descr="preencoded.png"/>
          <p:cNvPicPr>
            <a:picLocks noChangeAspect="1"/>
          </p:cNvPicPr>
          <p:nvPr/>
        </p:nvPicPr>
        <p:blipFill>
          <a:blip r:embed="rId4"/>
          <a:stretch>
            <a:fillRect/>
          </a:stretch>
        </p:blipFill>
        <p:spPr>
          <a:xfrm>
            <a:off x="2485192" y="4677251"/>
            <a:ext cx="3219926" cy="813435"/>
          </a:xfrm>
          <a:prstGeom prst="rect">
            <a:avLst/>
          </a:prstGeom>
        </p:spPr>
      </p:pic>
      <p:sp>
        <p:nvSpPr>
          <p:cNvPr id="7" name="Text 3"/>
          <p:cNvSpPr/>
          <p:nvPr/>
        </p:nvSpPr>
        <p:spPr>
          <a:xfrm>
            <a:off x="2688550" y="5795724"/>
            <a:ext cx="2542103" cy="317659"/>
          </a:xfrm>
          <a:prstGeom prst="rect">
            <a:avLst/>
          </a:prstGeom>
          <a:noFill/>
          <a:ln/>
        </p:spPr>
        <p:txBody>
          <a:bodyPr wrap="none" rtlCol="0" anchor="t"/>
          <a:lstStyle/>
          <a:p>
            <a:pPr marL="0" indent="0" algn="l">
              <a:lnSpc>
                <a:spcPts val="2502"/>
              </a:lnSpc>
              <a:buNone/>
            </a:pPr>
            <a:r>
              <a:rPr lang="en-US" sz="2002" b="1" dirty="0">
                <a:solidFill>
                  <a:srgbClr val="333F70"/>
                </a:solidFill>
                <a:latin typeface="Unbounded" pitchFamily="34" charset="0"/>
                <a:ea typeface="Unbounded" pitchFamily="34" charset="-122"/>
                <a:cs typeface="Unbounded" pitchFamily="34" charset="-120"/>
              </a:rPr>
              <a:t>Connectivité</a:t>
            </a:r>
            <a:endParaRPr lang="en-US" sz="2002" dirty="0"/>
          </a:p>
        </p:txBody>
      </p:sp>
      <p:sp>
        <p:nvSpPr>
          <p:cNvPr id="8" name="Text 4"/>
          <p:cNvSpPr/>
          <p:nvPr/>
        </p:nvSpPr>
        <p:spPr>
          <a:xfrm>
            <a:off x="2688550" y="6235303"/>
            <a:ext cx="2813209" cy="915114"/>
          </a:xfrm>
          <a:prstGeom prst="rect">
            <a:avLst/>
          </a:prstGeom>
          <a:noFill/>
          <a:ln/>
        </p:spPr>
        <p:txBody>
          <a:bodyPr wrap="square" rtlCol="0" anchor="t"/>
          <a:lstStyle/>
          <a:p>
            <a:pPr marL="0" indent="0" algn="l">
              <a:lnSpc>
                <a:spcPts val="2402"/>
              </a:lnSpc>
              <a:buNone/>
            </a:pPr>
            <a:r>
              <a:rPr lang="en-US" sz="1601" dirty="0">
                <a:solidFill>
                  <a:srgbClr val="333F70"/>
                </a:solidFill>
                <a:latin typeface="Open Sans" pitchFamily="34" charset="0"/>
                <a:ea typeface="Open Sans" pitchFamily="34" charset="-122"/>
                <a:cs typeface="Open Sans" pitchFamily="34" charset="-120"/>
              </a:rPr>
              <a:t>Une intégration transparente avec les principaux fournisseurs de véhicules.</a:t>
            </a:r>
            <a:endParaRPr lang="en-US" sz="1601" dirty="0"/>
          </a:p>
        </p:txBody>
      </p:sp>
      <p:pic>
        <p:nvPicPr>
          <p:cNvPr id="9" name="Image 2" descr="preencoded.png"/>
          <p:cNvPicPr>
            <a:picLocks noChangeAspect="1"/>
          </p:cNvPicPr>
          <p:nvPr/>
        </p:nvPicPr>
        <p:blipFill>
          <a:blip r:embed="rId5"/>
          <a:stretch>
            <a:fillRect/>
          </a:stretch>
        </p:blipFill>
        <p:spPr>
          <a:xfrm>
            <a:off x="5705118" y="4677251"/>
            <a:ext cx="3219926" cy="813435"/>
          </a:xfrm>
          <a:prstGeom prst="rect">
            <a:avLst/>
          </a:prstGeom>
        </p:spPr>
      </p:pic>
      <p:sp>
        <p:nvSpPr>
          <p:cNvPr id="10" name="Text 5"/>
          <p:cNvSpPr/>
          <p:nvPr/>
        </p:nvSpPr>
        <p:spPr>
          <a:xfrm>
            <a:off x="5908477" y="5795724"/>
            <a:ext cx="2813209" cy="635318"/>
          </a:xfrm>
          <a:prstGeom prst="rect">
            <a:avLst/>
          </a:prstGeom>
          <a:noFill/>
          <a:ln/>
        </p:spPr>
        <p:txBody>
          <a:bodyPr wrap="square" rtlCol="0" anchor="t"/>
          <a:lstStyle/>
          <a:p>
            <a:pPr marL="0" indent="0" algn="l">
              <a:lnSpc>
                <a:spcPts val="2502"/>
              </a:lnSpc>
              <a:buNone/>
            </a:pPr>
            <a:r>
              <a:rPr lang="en-US" sz="2002" b="1" dirty="0">
                <a:solidFill>
                  <a:srgbClr val="333F70"/>
                </a:solidFill>
                <a:latin typeface="Unbounded" pitchFamily="34" charset="0"/>
                <a:ea typeface="Unbounded" pitchFamily="34" charset="-122"/>
                <a:cs typeface="Unbounded" pitchFamily="34" charset="-120"/>
              </a:rPr>
              <a:t>Catalogue Étendu</a:t>
            </a:r>
            <a:endParaRPr lang="en-US" sz="2002" dirty="0"/>
          </a:p>
        </p:txBody>
      </p:sp>
      <p:sp>
        <p:nvSpPr>
          <p:cNvPr id="11" name="Text 6"/>
          <p:cNvSpPr/>
          <p:nvPr/>
        </p:nvSpPr>
        <p:spPr>
          <a:xfrm>
            <a:off x="5908477" y="6552962"/>
            <a:ext cx="2813209" cy="610076"/>
          </a:xfrm>
          <a:prstGeom prst="rect">
            <a:avLst/>
          </a:prstGeom>
          <a:noFill/>
          <a:ln/>
        </p:spPr>
        <p:txBody>
          <a:bodyPr wrap="square" rtlCol="0" anchor="t"/>
          <a:lstStyle/>
          <a:p>
            <a:pPr marL="0" indent="0" algn="l">
              <a:lnSpc>
                <a:spcPts val="2402"/>
              </a:lnSpc>
              <a:buNone/>
            </a:pPr>
            <a:r>
              <a:rPr lang="en-US" sz="1601" dirty="0">
                <a:solidFill>
                  <a:srgbClr val="333F70"/>
                </a:solidFill>
                <a:latin typeface="Open Sans" pitchFamily="34" charset="0"/>
                <a:ea typeface="Open Sans" pitchFamily="34" charset="-122"/>
                <a:cs typeface="Open Sans" pitchFamily="34" charset="-120"/>
              </a:rPr>
              <a:t>Un choix de véhicules diversifié et toujours à jour.</a:t>
            </a:r>
            <a:endParaRPr lang="en-US" sz="1601" dirty="0"/>
          </a:p>
        </p:txBody>
      </p:sp>
      <p:pic>
        <p:nvPicPr>
          <p:cNvPr id="12" name="Image 3" descr="preencoded.png"/>
          <p:cNvPicPr>
            <a:picLocks noChangeAspect="1"/>
          </p:cNvPicPr>
          <p:nvPr/>
        </p:nvPicPr>
        <p:blipFill>
          <a:blip r:embed="rId6"/>
          <a:stretch>
            <a:fillRect/>
          </a:stretch>
        </p:blipFill>
        <p:spPr>
          <a:xfrm>
            <a:off x="8925044" y="4677251"/>
            <a:ext cx="3220045" cy="813435"/>
          </a:xfrm>
          <a:prstGeom prst="rect">
            <a:avLst/>
          </a:prstGeom>
        </p:spPr>
      </p:pic>
      <p:sp>
        <p:nvSpPr>
          <p:cNvPr id="13" name="Text 7"/>
          <p:cNvSpPr/>
          <p:nvPr/>
        </p:nvSpPr>
        <p:spPr>
          <a:xfrm>
            <a:off x="9128403" y="5795724"/>
            <a:ext cx="2813328" cy="635318"/>
          </a:xfrm>
          <a:prstGeom prst="rect">
            <a:avLst/>
          </a:prstGeom>
          <a:noFill/>
          <a:ln/>
        </p:spPr>
        <p:txBody>
          <a:bodyPr wrap="square" rtlCol="0" anchor="t"/>
          <a:lstStyle/>
          <a:p>
            <a:pPr marL="0" indent="0" algn="l">
              <a:lnSpc>
                <a:spcPts val="2502"/>
              </a:lnSpc>
              <a:buNone/>
            </a:pPr>
            <a:r>
              <a:rPr lang="en-US" sz="2002" b="1" dirty="0">
                <a:solidFill>
                  <a:srgbClr val="333F70"/>
                </a:solidFill>
                <a:latin typeface="Unbounded" pitchFamily="34" charset="0"/>
                <a:ea typeface="Unbounded" pitchFamily="34" charset="-122"/>
                <a:cs typeface="Unbounded" pitchFamily="34" charset="-120"/>
              </a:rPr>
              <a:t>Mise à Jour Automatique</a:t>
            </a:r>
            <a:endParaRPr lang="en-US" sz="2002" dirty="0"/>
          </a:p>
        </p:txBody>
      </p:sp>
      <p:sp>
        <p:nvSpPr>
          <p:cNvPr id="14" name="Text 8"/>
          <p:cNvSpPr/>
          <p:nvPr/>
        </p:nvSpPr>
        <p:spPr>
          <a:xfrm>
            <a:off x="9128403" y="6552962"/>
            <a:ext cx="2813328" cy="915114"/>
          </a:xfrm>
          <a:prstGeom prst="rect">
            <a:avLst/>
          </a:prstGeom>
          <a:noFill/>
          <a:ln/>
        </p:spPr>
        <p:txBody>
          <a:bodyPr wrap="square" rtlCol="0" anchor="t"/>
          <a:lstStyle/>
          <a:p>
            <a:pPr marL="0" indent="0" algn="l">
              <a:lnSpc>
                <a:spcPts val="2402"/>
              </a:lnSpc>
              <a:buNone/>
            </a:pPr>
            <a:r>
              <a:rPr lang="en-US" sz="1601" dirty="0">
                <a:solidFill>
                  <a:srgbClr val="333F70"/>
                </a:solidFill>
                <a:latin typeface="Open Sans" pitchFamily="34" charset="0"/>
                <a:ea typeface="Open Sans" pitchFamily="34" charset="-122"/>
                <a:cs typeface="Open Sans" pitchFamily="34" charset="-120"/>
              </a:rPr>
              <a:t>Les informations sur les véhicules sont continuellement actualisées.</a:t>
            </a:r>
            <a:endParaRPr lang="en-US" sz="160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90130"/>
            <a:ext cx="7477601" cy="1916430"/>
          </a:xfrm>
          <a:prstGeom prst="rect">
            <a:avLst/>
          </a:prstGeom>
          <a:noFill/>
          <a:ln/>
        </p:spPr>
        <p:txBody>
          <a:bodyPr wrap="square" rtlCol="0" anchor="t"/>
          <a:lstStyle/>
          <a:p>
            <a:pPr marL="0" indent="0">
              <a:lnSpc>
                <a:spcPts val="7545"/>
              </a:lnSpc>
              <a:buNone/>
            </a:pPr>
            <a:r>
              <a:rPr lang="en-US" sz="6036" dirty="0">
                <a:solidFill>
                  <a:srgbClr val="272D45"/>
                </a:solidFill>
                <a:latin typeface="Kanit" pitchFamily="34" charset="0"/>
                <a:ea typeface="Kanit" pitchFamily="34" charset="-122"/>
                <a:cs typeface="Kanit" pitchFamily="34" charset="-120"/>
              </a:rPr>
              <a:t>Conclusion et perspectives futures</a:t>
            </a:r>
            <a:endParaRPr lang="en-US" sz="6036" dirty="0"/>
          </a:p>
        </p:txBody>
      </p:sp>
      <p:sp>
        <p:nvSpPr>
          <p:cNvPr id="6" name="Text 3"/>
          <p:cNvSpPr/>
          <p:nvPr/>
        </p:nvSpPr>
        <p:spPr>
          <a:xfrm>
            <a:off x="833199" y="4239816"/>
            <a:ext cx="7477601" cy="1999536"/>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En conclusion, ce projet de développement de site web de voitures avec Jakarta EE et React a été un succès notable. Nous avons relevé de nombreux défis techniques et avons tiré de précieuses leçons qui guideront nos futurs projets. Les perspectives sont prometteuses, avec de nouvelles fonctionnalités et une évolution continue de l'application pour répondre aux besoins changeants des utilisateurs.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642551"/>
            <a:ext cx="7477601" cy="958215"/>
          </a:xfrm>
          <a:prstGeom prst="rect">
            <a:avLst/>
          </a:prstGeom>
          <a:noFill/>
          <a:ln/>
        </p:spPr>
        <p:txBody>
          <a:bodyPr wrap="none" rtlCol="0" anchor="t"/>
          <a:lstStyle/>
          <a:p>
            <a:pPr marL="0" indent="0">
              <a:lnSpc>
                <a:spcPts val="7545"/>
              </a:lnSpc>
              <a:buNone/>
            </a:pPr>
            <a:r>
              <a:rPr lang="en-US" sz="6036" dirty="0">
                <a:solidFill>
                  <a:srgbClr val="272D45"/>
                </a:solidFill>
                <a:latin typeface="Kanit" pitchFamily="34" charset="0"/>
                <a:ea typeface="Kanit" pitchFamily="34" charset="-122"/>
                <a:cs typeface="Kanit" pitchFamily="34" charset="-120"/>
              </a:rPr>
              <a:t>Introduction au projet</a:t>
            </a:r>
            <a:endParaRPr lang="en-US" sz="6036" dirty="0"/>
          </a:p>
        </p:txBody>
      </p:sp>
      <p:sp>
        <p:nvSpPr>
          <p:cNvPr id="6" name="Text 3"/>
          <p:cNvSpPr/>
          <p:nvPr/>
        </p:nvSpPr>
        <p:spPr>
          <a:xfrm>
            <a:off x="833199" y="3607951"/>
            <a:ext cx="7477601" cy="1666280"/>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Ce projet vise à développer un site web pour la vente de voitures en utilisant Jakarta EE pour le back-end et React pour le front-end. Le site offrira une expérience utilisateur intuitive et des fonctionnalités avancées pour faciliter la recherche, la comparaison et l'achat de véhicules.</a:t>
            </a:r>
            <a:endParaRPr lang="en-US" sz="1750" dirty="0"/>
          </a:p>
        </p:txBody>
      </p:sp>
      <p:sp>
        <p:nvSpPr>
          <p:cNvPr id="7" name="Shape 4"/>
          <p:cNvSpPr/>
          <p:nvPr/>
        </p:nvSpPr>
        <p:spPr>
          <a:xfrm>
            <a:off x="833199" y="5540812"/>
            <a:ext cx="355402" cy="355402"/>
          </a:xfrm>
          <a:prstGeom prst="roundRect">
            <a:avLst>
              <a:gd name="adj" fmla="val 25726039"/>
            </a:avLst>
          </a:prstGeom>
          <a:noFill/>
          <a:ln w="7620">
            <a:solidFill>
              <a:srgbClr val="FFFFFF"/>
            </a:solidFill>
            <a:prstDash val="solid"/>
          </a:ln>
        </p:spPr>
      </p:sp>
    </p:spTree>
    <p:extLst>
      <p:ext uri="{BB962C8B-B14F-4D97-AF65-F5344CB8AC3E}">
        <p14:creationId xmlns:p14="http://schemas.microsoft.com/office/powerpoint/2010/main" val="1046363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14630400" cy="2288024"/>
          </a:xfrm>
          <a:prstGeom prst="rect">
            <a:avLst/>
          </a:prstGeom>
        </p:spPr>
      </p:pic>
      <p:sp>
        <p:nvSpPr>
          <p:cNvPr id="5" name="Text 2"/>
          <p:cNvSpPr/>
          <p:nvPr/>
        </p:nvSpPr>
        <p:spPr>
          <a:xfrm>
            <a:off x="2967871" y="2792730"/>
            <a:ext cx="6715125" cy="572095"/>
          </a:xfrm>
          <a:prstGeom prst="rect">
            <a:avLst/>
          </a:prstGeom>
          <a:noFill/>
          <a:ln/>
        </p:spPr>
        <p:txBody>
          <a:bodyPr wrap="none" rtlCol="0" anchor="t"/>
          <a:lstStyle/>
          <a:p>
            <a:pPr marL="0" indent="0">
              <a:lnSpc>
                <a:spcPts val="4504"/>
              </a:lnSpc>
              <a:buNone/>
            </a:pPr>
            <a:r>
              <a:rPr lang="en-US" sz="3603" b="1" dirty="0">
                <a:solidFill>
                  <a:srgbClr val="333F70"/>
                </a:solidFill>
                <a:latin typeface="Unbounded" pitchFamily="34" charset="0"/>
                <a:ea typeface="Unbounded" pitchFamily="34" charset="-122"/>
                <a:cs typeface="Unbounded" pitchFamily="34" charset="-120"/>
              </a:rPr>
              <a:t>Architecture Technique</a:t>
            </a:r>
            <a:endParaRPr lang="en-US" sz="3603" dirty="0"/>
          </a:p>
        </p:txBody>
      </p:sp>
      <p:sp>
        <p:nvSpPr>
          <p:cNvPr id="6" name="Shape 3"/>
          <p:cNvSpPr/>
          <p:nvPr/>
        </p:nvSpPr>
        <p:spPr>
          <a:xfrm>
            <a:off x="2967871" y="5682139"/>
            <a:ext cx="8694658" cy="36552"/>
          </a:xfrm>
          <a:prstGeom prst="roundRect">
            <a:avLst>
              <a:gd name="adj" fmla="val 225354"/>
            </a:avLst>
          </a:prstGeom>
          <a:solidFill>
            <a:srgbClr val="BCDBD4"/>
          </a:solidFill>
          <a:ln/>
        </p:spPr>
      </p:sp>
      <p:sp>
        <p:nvSpPr>
          <p:cNvPr id="7" name="Shape 4"/>
          <p:cNvSpPr/>
          <p:nvPr/>
        </p:nvSpPr>
        <p:spPr>
          <a:xfrm>
            <a:off x="5077480" y="5041642"/>
            <a:ext cx="36552" cy="640556"/>
          </a:xfrm>
          <a:prstGeom prst="roundRect">
            <a:avLst>
              <a:gd name="adj" fmla="val 225354"/>
            </a:avLst>
          </a:prstGeom>
          <a:solidFill>
            <a:srgbClr val="BCDBD4"/>
          </a:solidFill>
          <a:ln/>
        </p:spPr>
      </p:sp>
      <p:sp>
        <p:nvSpPr>
          <p:cNvPr id="8" name="Shape 5"/>
          <p:cNvSpPr/>
          <p:nvPr/>
        </p:nvSpPr>
        <p:spPr>
          <a:xfrm>
            <a:off x="4889897" y="5476220"/>
            <a:ext cx="411837" cy="411837"/>
          </a:xfrm>
          <a:prstGeom prst="roundRect">
            <a:avLst>
              <a:gd name="adj" fmla="val 20001"/>
            </a:avLst>
          </a:prstGeom>
          <a:solidFill>
            <a:srgbClr val="D6F5EE"/>
          </a:solidFill>
          <a:ln w="7620">
            <a:solidFill>
              <a:srgbClr val="BCDBD4"/>
            </a:solidFill>
            <a:prstDash val="solid"/>
          </a:ln>
        </p:spPr>
      </p:sp>
      <p:sp>
        <p:nvSpPr>
          <p:cNvPr id="9" name="Text 6"/>
          <p:cNvSpPr/>
          <p:nvPr/>
        </p:nvSpPr>
        <p:spPr>
          <a:xfrm>
            <a:off x="5024437" y="5510510"/>
            <a:ext cx="142756" cy="343138"/>
          </a:xfrm>
          <a:prstGeom prst="rect">
            <a:avLst/>
          </a:prstGeom>
          <a:noFill/>
          <a:ln/>
        </p:spPr>
        <p:txBody>
          <a:bodyPr wrap="none" rtlCol="0" anchor="t"/>
          <a:lstStyle/>
          <a:p>
            <a:pPr marL="0" indent="0" algn="ctr">
              <a:lnSpc>
                <a:spcPts val="2702"/>
              </a:lnSpc>
              <a:buNone/>
            </a:pPr>
            <a:r>
              <a:rPr lang="en-US" sz="2162" b="1" dirty="0">
                <a:solidFill>
                  <a:srgbClr val="333F70"/>
                </a:solidFill>
                <a:latin typeface="Unbounded" pitchFamily="34" charset="0"/>
                <a:ea typeface="Unbounded" pitchFamily="34" charset="-122"/>
                <a:cs typeface="Unbounded" pitchFamily="34" charset="-120"/>
              </a:rPr>
              <a:t>1</a:t>
            </a:r>
            <a:endParaRPr lang="en-US" sz="2162" dirty="0"/>
          </a:p>
        </p:txBody>
      </p:sp>
      <p:sp>
        <p:nvSpPr>
          <p:cNvPr id="10" name="Text 7"/>
          <p:cNvSpPr/>
          <p:nvPr/>
        </p:nvSpPr>
        <p:spPr>
          <a:xfrm>
            <a:off x="3611642" y="3913823"/>
            <a:ext cx="2968109" cy="285988"/>
          </a:xfrm>
          <a:prstGeom prst="rect">
            <a:avLst/>
          </a:prstGeom>
          <a:noFill/>
          <a:ln/>
        </p:spPr>
        <p:txBody>
          <a:bodyPr wrap="none" rtlCol="0" anchor="t"/>
          <a:lstStyle/>
          <a:p>
            <a:pPr marL="0" indent="0" algn="ctr">
              <a:lnSpc>
                <a:spcPts val="2252"/>
              </a:lnSpc>
              <a:buNone/>
            </a:pPr>
            <a:r>
              <a:rPr lang="en-US" sz="1802" b="1" dirty="0">
                <a:solidFill>
                  <a:srgbClr val="333F70"/>
                </a:solidFill>
                <a:latin typeface="Unbounded" pitchFamily="34" charset="0"/>
                <a:ea typeface="Unbounded" pitchFamily="34" charset="-122"/>
                <a:cs typeface="Unbounded" pitchFamily="34" charset="-120"/>
              </a:rPr>
              <a:t>JEE pour le Back-end</a:t>
            </a:r>
            <a:endParaRPr lang="en-US" sz="1802" dirty="0"/>
          </a:p>
        </p:txBody>
      </p:sp>
      <p:sp>
        <p:nvSpPr>
          <p:cNvPr id="11" name="Text 8"/>
          <p:cNvSpPr/>
          <p:nvPr/>
        </p:nvSpPr>
        <p:spPr>
          <a:xfrm>
            <a:off x="3150870" y="4309586"/>
            <a:ext cx="3889772" cy="548878"/>
          </a:xfrm>
          <a:prstGeom prst="rect">
            <a:avLst/>
          </a:prstGeom>
          <a:noFill/>
          <a:ln/>
        </p:spPr>
        <p:txBody>
          <a:bodyPr wrap="square" rtlCol="0" anchor="t"/>
          <a:lstStyle/>
          <a:p>
            <a:pPr marL="0" indent="0" algn="ctr">
              <a:lnSpc>
                <a:spcPts val="2162"/>
              </a:lnSpc>
              <a:buNone/>
            </a:pPr>
            <a:r>
              <a:rPr lang="en-US" sz="1441" dirty="0">
                <a:solidFill>
                  <a:srgbClr val="333F70"/>
                </a:solidFill>
                <a:latin typeface="Open Sans" pitchFamily="34" charset="0"/>
                <a:ea typeface="Open Sans" pitchFamily="34" charset="-122"/>
                <a:cs typeface="Open Sans" pitchFamily="34" charset="-120"/>
              </a:rPr>
              <a:t>Une infrastructure robuste et évolutive pour la gestion des données et des transactions.</a:t>
            </a:r>
            <a:endParaRPr lang="en-US" sz="1441" dirty="0"/>
          </a:p>
        </p:txBody>
      </p:sp>
      <p:sp>
        <p:nvSpPr>
          <p:cNvPr id="12" name="Shape 9"/>
          <p:cNvSpPr/>
          <p:nvPr/>
        </p:nvSpPr>
        <p:spPr>
          <a:xfrm>
            <a:off x="7296805" y="5682079"/>
            <a:ext cx="36552" cy="640556"/>
          </a:xfrm>
          <a:prstGeom prst="roundRect">
            <a:avLst>
              <a:gd name="adj" fmla="val 225354"/>
            </a:avLst>
          </a:prstGeom>
          <a:solidFill>
            <a:srgbClr val="BCDBD4"/>
          </a:solidFill>
          <a:ln/>
        </p:spPr>
      </p:sp>
      <p:sp>
        <p:nvSpPr>
          <p:cNvPr id="13" name="Shape 10"/>
          <p:cNvSpPr/>
          <p:nvPr/>
        </p:nvSpPr>
        <p:spPr>
          <a:xfrm>
            <a:off x="7109222" y="5476220"/>
            <a:ext cx="411837" cy="411837"/>
          </a:xfrm>
          <a:prstGeom prst="roundRect">
            <a:avLst>
              <a:gd name="adj" fmla="val 20001"/>
            </a:avLst>
          </a:prstGeom>
          <a:solidFill>
            <a:srgbClr val="D6F5EE"/>
          </a:solidFill>
          <a:ln w="7620">
            <a:solidFill>
              <a:srgbClr val="BCDBD4"/>
            </a:solidFill>
            <a:prstDash val="solid"/>
          </a:ln>
        </p:spPr>
      </p:sp>
      <p:sp>
        <p:nvSpPr>
          <p:cNvPr id="14" name="Text 11"/>
          <p:cNvSpPr/>
          <p:nvPr/>
        </p:nvSpPr>
        <p:spPr>
          <a:xfrm>
            <a:off x="7200543" y="5510510"/>
            <a:ext cx="229195" cy="343138"/>
          </a:xfrm>
          <a:prstGeom prst="rect">
            <a:avLst/>
          </a:prstGeom>
          <a:noFill/>
          <a:ln/>
        </p:spPr>
        <p:txBody>
          <a:bodyPr wrap="none" rtlCol="0" anchor="t"/>
          <a:lstStyle/>
          <a:p>
            <a:pPr marL="0" indent="0" algn="ctr">
              <a:lnSpc>
                <a:spcPts val="2702"/>
              </a:lnSpc>
              <a:buNone/>
            </a:pPr>
            <a:r>
              <a:rPr lang="en-US" sz="2162" b="1" dirty="0">
                <a:solidFill>
                  <a:srgbClr val="333F70"/>
                </a:solidFill>
                <a:latin typeface="Unbounded" pitchFamily="34" charset="0"/>
                <a:ea typeface="Unbounded" pitchFamily="34" charset="-122"/>
                <a:cs typeface="Unbounded" pitchFamily="34" charset="-120"/>
              </a:rPr>
              <a:t>2</a:t>
            </a:r>
            <a:endParaRPr lang="en-US" sz="2162" dirty="0"/>
          </a:p>
        </p:txBody>
      </p:sp>
      <p:sp>
        <p:nvSpPr>
          <p:cNvPr id="15" name="Text 12"/>
          <p:cNvSpPr/>
          <p:nvPr/>
        </p:nvSpPr>
        <p:spPr>
          <a:xfrm>
            <a:off x="5642491" y="6505813"/>
            <a:ext cx="3345299" cy="285988"/>
          </a:xfrm>
          <a:prstGeom prst="rect">
            <a:avLst/>
          </a:prstGeom>
          <a:noFill/>
          <a:ln/>
        </p:spPr>
        <p:txBody>
          <a:bodyPr wrap="none" rtlCol="0" anchor="t"/>
          <a:lstStyle/>
          <a:p>
            <a:pPr marL="0" indent="0" algn="ctr">
              <a:lnSpc>
                <a:spcPts val="2252"/>
              </a:lnSpc>
              <a:buNone/>
            </a:pPr>
            <a:r>
              <a:rPr lang="en-US" sz="1802" b="1" dirty="0">
                <a:solidFill>
                  <a:srgbClr val="333F70"/>
                </a:solidFill>
                <a:latin typeface="Unbounded" pitchFamily="34" charset="0"/>
                <a:ea typeface="Unbounded" pitchFamily="34" charset="-122"/>
                <a:cs typeface="Unbounded" pitchFamily="34" charset="-120"/>
              </a:rPr>
              <a:t>React pour le Front-end</a:t>
            </a:r>
            <a:endParaRPr lang="en-US" sz="1802" dirty="0"/>
          </a:p>
        </p:txBody>
      </p:sp>
      <p:sp>
        <p:nvSpPr>
          <p:cNvPr id="16" name="Text 13"/>
          <p:cNvSpPr/>
          <p:nvPr/>
        </p:nvSpPr>
        <p:spPr>
          <a:xfrm>
            <a:off x="5370195" y="6901577"/>
            <a:ext cx="3889891" cy="823317"/>
          </a:xfrm>
          <a:prstGeom prst="rect">
            <a:avLst/>
          </a:prstGeom>
          <a:noFill/>
          <a:ln/>
        </p:spPr>
        <p:txBody>
          <a:bodyPr wrap="square" rtlCol="0" anchor="t"/>
          <a:lstStyle/>
          <a:p>
            <a:pPr marL="0" indent="0" algn="ctr">
              <a:lnSpc>
                <a:spcPts val="2162"/>
              </a:lnSpc>
              <a:buNone/>
            </a:pPr>
            <a:r>
              <a:rPr lang="en-US" sz="1441" dirty="0">
                <a:solidFill>
                  <a:srgbClr val="333F70"/>
                </a:solidFill>
                <a:latin typeface="Open Sans" pitchFamily="34" charset="0"/>
                <a:ea typeface="Open Sans" pitchFamily="34" charset="-122"/>
                <a:cs typeface="Open Sans" pitchFamily="34" charset="-120"/>
              </a:rPr>
              <a:t>Une interface utilisateur intuitive, réactive et optimisée pour une expérience utilisateur exceptionnelle.</a:t>
            </a:r>
            <a:endParaRPr lang="en-US" sz="1441" dirty="0"/>
          </a:p>
        </p:txBody>
      </p:sp>
      <p:sp>
        <p:nvSpPr>
          <p:cNvPr id="17" name="Shape 14"/>
          <p:cNvSpPr/>
          <p:nvPr/>
        </p:nvSpPr>
        <p:spPr>
          <a:xfrm>
            <a:off x="9516249" y="5041642"/>
            <a:ext cx="36552" cy="640556"/>
          </a:xfrm>
          <a:prstGeom prst="roundRect">
            <a:avLst>
              <a:gd name="adj" fmla="val 225354"/>
            </a:avLst>
          </a:prstGeom>
          <a:solidFill>
            <a:srgbClr val="BCDBD4"/>
          </a:solidFill>
          <a:ln/>
        </p:spPr>
      </p:sp>
      <p:sp>
        <p:nvSpPr>
          <p:cNvPr id="18" name="Shape 15"/>
          <p:cNvSpPr/>
          <p:nvPr/>
        </p:nvSpPr>
        <p:spPr>
          <a:xfrm>
            <a:off x="9328666" y="5476220"/>
            <a:ext cx="411837" cy="411837"/>
          </a:xfrm>
          <a:prstGeom prst="roundRect">
            <a:avLst>
              <a:gd name="adj" fmla="val 20001"/>
            </a:avLst>
          </a:prstGeom>
          <a:solidFill>
            <a:srgbClr val="D6F5EE"/>
          </a:solidFill>
          <a:ln w="7620">
            <a:solidFill>
              <a:srgbClr val="BCDBD4"/>
            </a:solidFill>
            <a:prstDash val="solid"/>
          </a:ln>
        </p:spPr>
      </p:sp>
      <p:sp>
        <p:nvSpPr>
          <p:cNvPr id="19" name="Text 16"/>
          <p:cNvSpPr/>
          <p:nvPr/>
        </p:nvSpPr>
        <p:spPr>
          <a:xfrm>
            <a:off x="9419392" y="5510510"/>
            <a:ext cx="230267" cy="343138"/>
          </a:xfrm>
          <a:prstGeom prst="rect">
            <a:avLst/>
          </a:prstGeom>
          <a:noFill/>
          <a:ln/>
        </p:spPr>
        <p:txBody>
          <a:bodyPr wrap="none" rtlCol="0" anchor="t"/>
          <a:lstStyle/>
          <a:p>
            <a:pPr marL="0" indent="0" algn="ctr">
              <a:lnSpc>
                <a:spcPts val="2702"/>
              </a:lnSpc>
              <a:buNone/>
            </a:pPr>
            <a:r>
              <a:rPr lang="en-US" sz="2162" b="1" dirty="0">
                <a:solidFill>
                  <a:srgbClr val="333F70"/>
                </a:solidFill>
                <a:latin typeface="Unbounded" pitchFamily="34" charset="0"/>
                <a:ea typeface="Unbounded" pitchFamily="34" charset="-122"/>
                <a:cs typeface="Unbounded" pitchFamily="34" charset="-120"/>
              </a:rPr>
              <a:t>3</a:t>
            </a:r>
            <a:endParaRPr lang="en-US" sz="2162" dirty="0"/>
          </a:p>
        </p:txBody>
      </p:sp>
      <p:sp>
        <p:nvSpPr>
          <p:cNvPr id="20" name="Text 17"/>
          <p:cNvSpPr/>
          <p:nvPr/>
        </p:nvSpPr>
        <p:spPr>
          <a:xfrm>
            <a:off x="8264843" y="3639383"/>
            <a:ext cx="2539484" cy="285988"/>
          </a:xfrm>
          <a:prstGeom prst="rect">
            <a:avLst/>
          </a:prstGeom>
          <a:noFill/>
          <a:ln/>
        </p:spPr>
        <p:txBody>
          <a:bodyPr wrap="none" rtlCol="0" anchor="t"/>
          <a:lstStyle/>
          <a:p>
            <a:pPr marL="0" indent="0" algn="ctr">
              <a:lnSpc>
                <a:spcPts val="2252"/>
              </a:lnSpc>
              <a:buNone/>
            </a:pPr>
            <a:r>
              <a:rPr lang="en-US" sz="1802" b="1" dirty="0">
                <a:solidFill>
                  <a:srgbClr val="333F70"/>
                </a:solidFill>
                <a:latin typeface="Unbounded" pitchFamily="34" charset="0"/>
                <a:ea typeface="Unbounded" pitchFamily="34" charset="-122"/>
                <a:cs typeface="Unbounded" pitchFamily="34" charset="-120"/>
              </a:rPr>
              <a:t>Intégration Fluide</a:t>
            </a:r>
            <a:endParaRPr lang="en-US" sz="1802" dirty="0"/>
          </a:p>
        </p:txBody>
      </p:sp>
      <p:sp>
        <p:nvSpPr>
          <p:cNvPr id="21" name="Text 18"/>
          <p:cNvSpPr/>
          <p:nvPr/>
        </p:nvSpPr>
        <p:spPr>
          <a:xfrm>
            <a:off x="7589639" y="4035147"/>
            <a:ext cx="3889891" cy="823317"/>
          </a:xfrm>
          <a:prstGeom prst="rect">
            <a:avLst/>
          </a:prstGeom>
          <a:noFill/>
          <a:ln/>
        </p:spPr>
        <p:txBody>
          <a:bodyPr wrap="square" rtlCol="0" anchor="t"/>
          <a:lstStyle/>
          <a:p>
            <a:pPr marL="0" indent="0" algn="ctr">
              <a:lnSpc>
                <a:spcPts val="2162"/>
              </a:lnSpc>
              <a:buNone/>
            </a:pPr>
            <a:r>
              <a:rPr lang="en-US" sz="1441" dirty="0">
                <a:solidFill>
                  <a:srgbClr val="333F70"/>
                </a:solidFill>
                <a:latin typeface="Open Sans" pitchFamily="34" charset="0"/>
                <a:ea typeface="Open Sans" pitchFamily="34" charset="-122"/>
                <a:cs typeface="Open Sans" pitchFamily="34" charset="-120"/>
              </a:rPr>
              <a:t>Une architecture cohérente permettant une communication transparente entre les composants.</a:t>
            </a:r>
            <a:endParaRPr lang="en-US" sz="144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076331"/>
            <a:ext cx="9942671"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Développement backend avec Jakarta EE</a:t>
            </a:r>
            <a:endParaRPr lang="en-US" sz="4374" dirty="0"/>
          </a:p>
        </p:txBody>
      </p:sp>
      <p:pic>
        <p:nvPicPr>
          <p:cNvPr id="5" name="Image 0" descr="preencoded.png"/>
          <p:cNvPicPr>
            <a:picLocks noChangeAspect="1"/>
          </p:cNvPicPr>
          <p:nvPr/>
        </p:nvPicPr>
        <p:blipFill>
          <a:blip r:embed="rId3"/>
          <a:stretch>
            <a:fillRect/>
          </a:stretch>
        </p:blipFill>
        <p:spPr>
          <a:xfrm>
            <a:off x="2037993" y="3215045"/>
            <a:ext cx="555427" cy="555427"/>
          </a:xfrm>
          <a:prstGeom prst="rect">
            <a:avLst/>
          </a:prstGeom>
        </p:spPr>
      </p:pic>
      <p:sp>
        <p:nvSpPr>
          <p:cNvPr id="6" name="Text 3"/>
          <p:cNvSpPr/>
          <p:nvPr/>
        </p:nvSpPr>
        <p:spPr>
          <a:xfrm>
            <a:off x="2037993" y="3992642"/>
            <a:ext cx="3180517"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Modélisation des données</a:t>
            </a:r>
            <a:endParaRPr lang="en-US" sz="2187" dirty="0"/>
          </a:p>
        </p:txBody>
      </p:sp>
      <p:sp>
        <p:nvSpPr>
          <p:cNvPr id="7" name="Text 4"/>
          <p:cNvSpPr/>
          <p:nvPr/>
        </p:nvSpPr>
        <p:spPr>
          <a:xfrm>
            <a:off x="2037993" y="4473059"/>
            <a:ext cx="3295888" cy="1333024"/>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Conception d'un modèle de données robuste et évolutif à l'aide des fonctionnalités de persistance de Jakarta EE.</a:t>
            </a:r>
            <a:endParaRPr lang="en-US" sz="1750" dirty="0"/>
          </a:p>
        </p:txBody>
      </p:sp>
      <p:pic>
        <p:nvPicPr>
          <p:cNvPr id="8" name="Image 1" descr="preencoded.png"/>
          <p:cNvPicPr>
            <a:picLocks noChangeAspect="1"/>
          </p:cNvPicPr>
          <p:nvPr/>
        </p:nvPicPr>
        <p:blipFill>
          <a:blip r:embed="rId4"/>
          <a:stretch>
            <a:fillRect/>
          </a:stretch>
        </p:blipFill>
        <p:spPr>
          <a:xfrm>
            <a:off x="5667137" y="3215045"/>
            <a:ext cx="555427" cy="555427"/>
          </a:xfrm>
          <a:prstGeom prst="rect">
            <a:avLst/>
          </a:prstGeom>
        </p:spPr>
      </p:pic>
      <p:sp>
        <p:nvSpPr>
          <p:cNvPr id="9" name="Text 5"/>
          <p:cNvSpPr/>
          <p:nvPr/>
        </p:nvSpPr>
        <p:spPr>
          <a:xfrm>
            <a:off x="5667137" y="3992642"/>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Services RESTful</a:t>
            </a:r>
            <a:endParaRPr lang="en-US" sz="2187" dirty="0"/>
          </a:p>
        </p:txBody>
      </p:sp>
      <p:sp>
        <p:nvSpPr>
          <p:cNvPr id="10" name="Text 6"/>
          <p:cNvSpPr/>
          <p:nvPr/>
        </p:nvSpPr>
        <p:spPr>
          <a:xfrm>
            <a:off x="5667137" y="4473059"/>
            <a:ext cx="3296007" cy="1333024"/>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Implémentation de services REST exposant les fonctionnalités de l'application via des API bien conçues.</a:t>
            </a:r>
            <a:endParaRPr lang="en-US" sz="1750" dirty="0"/>
          </a:p>
        </p:txBody>
      </p:sp>
      <p:pic>
        <p:nvPicPr>
          <p:cNvPr id="11" name="Image 2" descr="preencoded.png"/>
          <p:cNvPicPr>
            <a:picLocks noChangeAspect="1"/>
          </p:cNvPicPr>
          <p:nvPr/>
        </p:nvPicPr>
        <p:blipFill>
          <a:blip r:embed="rId5"/>
          <a:stretch>
            <a:fillRect/>
          </a:stretch>
        </p:blipFill>
        <p:spPr>
          <a:xfrm>
            <a:off x="9296400" y="3215045"/>
            <a:ext cx="555427" cy="555427"/>
          </a:xfrm>
          <a:prstGeom prst="rect">
            <a:avLst/>
          </a:prstGeom>
        </p:spPr>
      </p:pic>
      <p:sp>
        <p:nvSpPr>
          <p:cNvPr id="12" name="Text 7"/>
          <p:cNvSpPr/>
          <p:nvPr/>
        </p:nvSpPr>
        <p:spPr>
          <a:xfrm>
            <a:off x="9296400" y="3992642"/>
            <a:ext cx="3296007" cy="694373"/>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Sécurité et authentification</a:t>
            </a:r>
            <a:endParaRPr lang="en-US" sz="2187" dirty="0"/>
          </a:p>
        </p:txBody>
      </p:sp>
      <p:sp>
        <p:nvSpPr>
          <p:cNvPr id="13" name="Text 8"/>
          <p:cNvSpPr/>
          <p:nvPr/>
        </p:nvSpPr>
        <p:spPr>
          <a:xfrm>
            <a:off x="9296400" y="4820245"/>
            <a:ext cx="3296007" cy="1333024"/>
          </a:xfrm>
          <a:prstGeom prst="rect">
            <a:avLst/>
          </a:prstGeom>
          <a:noFill/>
          <a:ln/>
        </p:spPr>
        <p:txBody>
          <a:bodyPr wrap="square" rtlCol="0" anchor="t"/>
          <a:lstStyle/>
          <a:p>
            <a:pPr marL="0" indent="0" algn="l">
              <a:lnSpc>
                <a:spcPts val="2624"/>
              </a:lnSpc>
              <a:buNone/>
            </a:pPr>
            <a:r>
              <a:rPr lang="en-US" sz="1750" dirty="0">
                <a:solidFill>
                  <a:srgbClr val="2C3249"/>
                </a:solidFill>
                <a:latin typeface="Martel Sans" pitchFamily="34" charset="0"/>
                <a:ea typeface="Martel Sans" pitchFamily="34" charset="-122"/>
                <a:cs typeface="Martel Sans" pitchFamily="34" charset="-120"/>
              </a:rPr>
              <a:t>Mise en place de mécanismes de sécurité solides pour protéger l'accès aux données et aux fonctionnalités.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371005"/>
            <a:ext cx="8860155"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Développement frontend avec React</a:t>
            </a:r>
            <a:endParaRPr lang="en-US" sz="4374" dirty="0"/>
          </a:p>
        </p:txBody>
      </p:sp>
      <p:sp>
        <p:nvSpPr>
          <p:cNvPr id="5" name="Shape 3"/>
          <p:cNvSpPr/>
          <p:nvPr/>
        </p:nvSpPr>
        <p:spPr>
          <a:xfrm>
            <a:off x="2037993" y="2759631"/>
            <a:ext cx="388739" cy="388739"/>
          </a:xfrm>
          <a:prstGeom prst="roundRect">
            <a:avLst>
              <a:gd name="adj" fmla="val 25722"/>
            </a:avLst>
          </a:prstGeom>
          <a:solidFill>
            <a:srgbClr val="DFECE9"/>
          </a:solidFill>
          <a:ln w="7620">
            <a:solidFill>
              <a:srgbClr val="C5D2CF"/>
            </a:solidFill>
            <a:prstDash val="solid"/>
          </a:ln>
        </p:spPr>
      </p:sp>
      <p:sp>
        <p:nvSpPr>
          <p:cNvPr id="6" name="Text 4"/>
          <p:cNvSpPr/>
          <p:nvPr/>
        </p:nvSpPr>
        <p:spPr>
          <a:xfrm>
            <a:off x="2648903" y="2759631"/>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Composants React</a:t>
            </a:r>
            <a:endParaRPr lang="en-US" sz="2187" dirty="0"/>
          </a:p>
        </p:txBody>
      </p:sp>
      <p:sp>
        <p:nvSpPr>
          <p:cNvPr id="7" name="Text 5"/>
          <p:cNvSpPr/>
          <p:nvPr/>
        </p:nvSpPr>
        <p:spPr>
          <a:xfrm>
            <a:off x="2648903" y="3240048"/>
            <a:ext cx="4555212" cy="1333024"/>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Conception d'une architecture de composants modulaires et réutilisables pour une interface utilisateur responsive et interactive.</a:t>
            </a:r>
            <a:endParaRPr lang="en-US" sz="1750" dirty="0"/>
          </a:p>
        </p:txBody>
      </p:sp>
      <p:sp>
        <p:nvSpPr>
          <p:cNvPr id="8" name="Shape 6"/>
          <p:cNvSpPr/>
          <p:nvPr/>
        </p:nvSpPr>
        <p:spPr>
          <a:xfrm>
            <a:off x="7426285" y="2759631"/>
            <a:ext cx="388739" cy="388739"/>
          </a:xfrm>
          <a:prstGeom prst="roundRect">
            <a:avLst>
              <a:gd name="adj" fmla="val 25722"/>
            </a:avLst>
          </a:prstGeom>
          <a:solidFill>
            <a:srgbClr val="DFECE9"/>
          </a:solidFill>
          <a:ln w="7620">
            <a:solidFill>
              <a:srgbClr val="C5D2CF"/>
            </a:solidFill>
            <a:prstDash val="solid"/>
          </a:ln>
        </p:spPr>
      </p:sp>
      <p:sp>
        <p:nvSpPr>
          <p:cNvPr id="9" name="Text 7"/>
          <p:cNvSpPr/>
          <p:nvPr/>
        </p:nvSpPr>
        <p:spPr>
          <a:xfrm>
            <a:off x="8037195" y="2759631"/>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État et cycle de vie</a:t>
            </a:r>
            <a:endParaRPr lang="en-US" sz="2187" dirty="0"/>
          </a:p>
        </p:txBody>
      </p:sp>
      <p:sp>
        <p:nvSpPr>
          <p:cNvPr id="10" name="Text 8"/>
          <p:cNvSpPr/>
          <p:nvPr/>
        </p:nvSpPr>
        <p:spPr>
          <a:xfrm>
            <a:off x="8037195" y="3240048"/>
            <a:ext cx="4555212" cy="999768"/>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Gestion efficace de l'état de l'application et du cycle de vie des composants React pour une expérience fluide.</a:t>
            </a:r>
            <a:endParaRPr lang="en-US" sz="1750" dirty="0"/>
          </a:p>
        </p:txBody>
      </p:sp>
      <p:sp>
        <p:nvSpPr>
          <p:cNvPr id="11" name="Shape 9"/>
          <p:cNvSpPr/>
          <p:nvPr/>
        </p:nvSpPr>
        <p:spPr>
          <a:xfrm>
            <a:off x="2037993" y="5045154"/>
            <a:ext cx="388739" cy="388739"/>
          </a:xfrm>
          <a:prstGeom prst="roundRect">
            <a:avLst>
              <a:gd name="adj" fmla="val 25722"/>
            </a:avLst>
          </a:prstGeom>
          <a:solidFill>
            <a:srgbClr val="DFECE9"/>
          </a:solidFill>
          <a:ln w="7620">
            <a:solidFill>
              <a:srgbClr val="C5D2CF"/>
            </a:solidFill>
            <a:prstDash val="solid"/>
          </a:ln>
        </p:spPr>
      </p:sp>
      <p:sp>
        <p:nvSpPr>
          <p:cNvPr id="12" name="Text 10"/>
          <p:cNvSpPr/>
          <p:nvPr/>
        </p:nvSpPr>
        <p:spPr>
          <a:xfrm>
            <a:off x="2648903" y="5045154"/>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Routing et navigation</a:t>
            </a:r>
            <a:endParaRPr lang="en-US" sz="2187" dirty="0"/>
          </a:p>
        </p:txBody>
      </p:sp>
      <p:sp>
        <p:nvSpPr>
          <p:cNvPr id="13" name="Text 11"/>
          <p:cNvSpPr/>
          <p:nvPr/>
        </p:nvSpPr>
        <p:spPr>
          <a:xfrm>
            <a:off x="2648903" y="5525572"/>
            <a:ext cx="4555212" cy="999768"/>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Implémentation d'un système de routing et de navigation performant pour une navigation transparente dans l'application.</a:t>
            </a:r>
            <a:endParaRPr lang="en-US" sz="1750" dirty="0"/>
          </a:p>
        </p:txBody>
      </p:sp>
      <p:sp>
        <p:nvSpPr>
          <p:cNvPr id="14" name="Shape 12"/>
          <p:cNvSpPr/>
          <p:nvPr/>
        </p:nvSpPr>
        <p:spPr>
          <a:xfrm>
            <a:off x="7426285" y="5045154"/>
            <a:ext cx="388739" cy="388739"/>
          </a:xfrm>
          <a:prstGeom prst="roundRect">
            <a:avLst>
              <a:gd name="adj" fmla="val 25722"/>
            </a:avLst>
          </a:prstGeom>
          <a:solidFill>
            <a:srgbClr val="DFECE9"/>
          </a:solidFill>
          <a:ln w="7620">
            <a:solidFill>
              <a:srgbClr val="C5D2CF"/>
            </a:solidFill>
            <a:prstDash val="solid"/>
          </a:ln>
        </p:spPr>
      </p:sp>
      <p:sp>
        <p:nvSpPr>
          <p:cNvPr id="15" name="Text 13"/>
          <p:cNvSpPr/>
          <p:nvPr/>
        </p:nvSpPr>
        <p:spPr>
          <a:xfrm>
            <a:off x="8037195" y="5045154"/>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Intégration API</a:t>
            </a:r>
            <a:endParaRPr lang="en-US" sz="2187" dirty="0"/>
          </a:p>
        </p:txBody>
      </p:sp>
      <p:sp>
        <p:nvSpPr>
          <p:cNvPr id="16" name="Text 14"/>
          <p:cNvSpPr/>
          <p:nvPr/>
        </p:nvSpPr>
        <p:spPr>
          <a:xfrm>
            <a:off x="8037195" y="5525572"/>
            <a:ext cx="4555212" cy="1333024"/>
          </a:xfrm>
          <a:prstGeom prst="rect">
            <a:avLst/>
          </a:prstGeom>
          <a:noFill/>
          <a:ln/>
        </p:spPr>
        <p:txBody>
          <a:bodyPr wrap="square" rtlCol="0" anchor="t"/>
          <a:lstStyle/>
          <a:p>
            <a:pPr marL="0" indent="0">
              <a:lnSpc>
                <a:spcPts val="2624"/>
              </a:lnSpc>
              <a:buNone/>
            </a:pPr>
            <a:r>
              <a:rPr lang="en-US" sz="1750" dirty="0">
                <a:solidFill>
                  <a:srgbClr val="2C3249"/>
                </a:solidFill>
                <a:latin typeface="Martel Sans" pitchFamily="34" charset="0"/>
                <a:ea typeface="Martel Sans" pitchFamily="34" charset="-122"/>
                <a:cs typeface="Martel Sans" pitchFamily="34" charset="-120"/>
              </a:rPr>
              <a:t>Connexion fluide aux API back-end développées avec Jakarta EE pour récupérer et afficher les données de manière dynamique.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195"/>
          </a:xfrm>
          <a:prstGeom prst="rect">
            <a:avLst/>
          </a:prstGeom>
          <a:solidFill>
            <a:srgbClr val="FFFFFF"/>
          </a:solidFill>
          <a:ln/>
        </p:spPr>
      </p:sp>
      <p:sp>
        <p:nvSpPr>
          <p:cNvPr id="4" name="Text 2"/>
          <p:cNvSpPr/>
          <p:nvPr/>
        </p:nvSpPr>
        <p:spPr>
          <a:xfrm>
            <a:off x="2961203" y="504111"/>
            <a:ext cx="4583073" cy="572810"/>
          </a:xfrm>
          <a:prstGeom prst="rect">
            <a:avLst/>
          </a:prstGeom>
          <a:noFill/>
          <a:ln/>
        </p:spPr>
        <p:txBody>
          <a:bodyPr wrap="none" rtlCol="0" anchor="t"/>
          <a:lstStyle/>
          <a:p>
            <a:pPr marL="0" indent="0">
              <a:lnSpc>
                <a:spcPts val="4511"/>
              </a:lnSpc>
              <a:buNone/>
            </a:pPr>
            <a:r>
              <a:rPr lang="en-US" sz="3609" dirty="0">
                <a:solidFill>
                  <a:srgbClr val="272D45"/>
                </a:solidFill>
                <a:latin typeface="Kanit" pitchFamily="34" charset="0"/>
                <a:ea typeface="Kanit" pitchFamily="34" charset="-122"/>
                <a:cs typeface="Kanit" pitchFamily="34" charset="-120"/>
              </a:rPr>
              <a:t>Tests et déploiement</a:t>
            </a:r>
            <a:endParaRPr lang="en-US" sz="3609" dirty="0"/>
          </a:p>
        </p:txBody>
      </p:sp>
      <p:sp>
        <p:nvSpPr>
          <p:cNvPr id="5" name="Shape 3"/>
          <p:cNvSpPr/>
          <p:nvPr/>
        </p:nvSpPr>
        <p:spPr>
          <a:xfrm>
            <a:off x="2961203" y="1443514"/>
            <a:ext cx="1088469" cy="1037868"/>
          </a:xfrm>
          <a:prstGeom prst="roundRect">
            <a:avLst>
              <a:gd name="adj" fmla="val 7949"/>
            </a:avLst>
          </a:prstGeom>
          <a:solidFill>
            <a:srgbClr val="DFECE9"/>
          </a:solidFill>
          <a:ln w="7620">
            <a:solidFill>
              <a:srgbClr val="C5D2CF"/>
            </a:solidFill>
            <a:prstDash val="solid"/>
          </a:ln>
        </p:spPr>
      </p:sp>
      <p:sp>
        <p:nvSpPr>
          <p:cNvPr id="6" name="Text 4"/>
          <p:cNvSpPr/>
          <p:nvPr/>
        </p:nvSpPr>
        <p:spPr>
          <a:xfrm>
            <a:off x="3152061" y="1790581"/>
            <a:ext cx="69652" cy="343733"/>
          </a:xfrm>
          <a:prstGeom prst="rect">
            <a:avLst/>
          </a:prstGeom>
          <a:noFill/>
          <a:ln/>
        </p:spPr>
        <p:txBody>
          <a:bodyPr wrap="none" rtlCol="0" anchor="t"/>
          <a:lstStyle/>
          <a:p>
            <a:pPr marL="0" indent="0" algn="ctr">
              <a:lnSpc>
                <a:spcPts val="2707"/>
              </a:lnSpc>
              <a:buNone/>
            </a:pPr>
            <a:r>
              <a:rPr lang="en-US" sz="1804" dirty="0">
                <a:solidFill>
                  <a:srgbClr val="2C3249"/>
                </a:solidFill>
                <a:latin typeface="Kanit" pitchFamily="34" charset="0"/>
                <a:ea typeface="Kanit" pitchFamily="34" charset="-122"/>
                <a:cs typeface="Kanit" pitchFamily="34" charset="-120"/>
              </a:rPr>
              <a:t>1</a:t>
            </a:r>
            <a:endParaRPr lang="en-US" sz="1804" dirty="0"/>
          </a:p>
        </p:txBody>
      </p:sp>
      <p:sp>
        <p:nvSpPr>
          <p:cNvPr id="7" name="Text 5"/>
          <p:cNvSpPr/>
          <p:nvPr/>
        </p:nvSpPr>
        <p:spPr>
          <a:xfrm>
            <a:off x="4232910" y="1626751"/>
            <a:ext cx="2291477" cy="286464"/>
          </a:xfrm>
          <a:prstGeom prst="rect">
            <a:avLst/>
          </a:prstGeom>
          <a:noFill/>
          <a:ln/>
        </p:spPr>
        <p:txBody>
          <a:bodyPr wrap="none" rtlCol="0" anchor="t"/>
          <a:lstStyle/>
          <a:p>
            <a:pPr marL="0" indent="0" algn="l">
              <a:lnSpc>
                <a:spcPts val="2256"/>
              </a:lnSpc>
              <a:buNone/>
            </a:pPr>
            <a:r>
              <a:rPr lang="en-US" sz="1804" dirty="0">
                <a:solidFill>
                  <a:srgbClr val="2C3249"/>
                </a:solidFill>
                <a:latin typeface="Kanit" pitchFamily="34" charset="0"/>
                <a:ea typeface="Kanit" pitchFamily="34" charset="-122"/>
                <a:cs typeface="Kanit" pitchFamily="34" charset="-120"/>
              </a:rPr>
              <a:t>Tests unitaires</a:t>
            </a:r>
            <a:endParaRPr lang="en-US" sz="1804" dirty="0"/>
          </a:p>
        </p:txBody>
      </p:sp>
      <p:sp>
        <p:nvSpPr>
          <p:cNvPr id="8" name="Text 6"/>
          <p:cNvSpPr/>
          <p:nvPr/>
        </p:nvSpPr>
        <p:spPr>
          <a:xfrm>
            <a:off x="4232910" y="2023110"/>
            <a:ext cx="4655344" cy="275034"/>
          </a:xfrm>
          <a:prstGeom prst="rect">
            <a:avLst/>
          </a:prstGeom>
          <a:noFill/>
          <a:ln/>
        </p:spPr>
        <p:txBody>
          <a:bodyPr wrap="none" rtlCol="0" anchor="t"/>
          <a:lstStyle/>
          <a:p>
            <a:pPr marL="0" indent="0" algn="l">
              <a:lnSpc>
                <a:spcPts val="2165"/>
              </a:lnSpc>
              <a:buNone/>
            </a:pPr>
            <a:r>
              <a:rPr lang="en-US" sz="1444" dirty="0">
                <a:solidFill>
                  <a:srgbClr val="2C3249"/>
                </a:solidFill>
                <a:latin typeface="Martel Sans" pitchFamily="34" charset="0"/>
                <a:ea typeface="Martel Sans" pitchFamily="34" charset="-122"/>
                <a:cs typeface="Martel Sans" pitchFamily="34" charset="-120"/>
              </a:rPr>
              <a:t>Vérifier le bon fonctionnement de chaque composant</a:t>
            </a:r>
            <a:endParaRPr lang="en-US" sz="1444" dirty="0"/>
          </a:p>
        </p:txBody>
      </p:sp>
      <p:sp>
        <p:nvSpPr>
          <p:cNvPr id="9" name="Shape 7"/>
          <p:cNvSpPr/>
          <p:nvPr/>
        </p:nvSpPr>
        <p:spPr>
          <a:xfrm>
            <a:off x="4141232" y="2461587"/>
            <a:ext cx="7436406" cy="18276"/>
          </a:xfrm>
          <a:prstGeom prst="roundRect">
            <a:avLst>
              <a:gd name="adj" fmla="val 451396"/>
            </a:avLst>
          </a:prstGeom>
          <a:solidFill>
            <a:srgbClr val="C5D2CF"/>
          </a:solidFill>
          <a:ln/>
        </p:spPr>
      </p:sp>
      <p:sp>
        <p:nvSpPr>
          <p:cNvPr id="10" name="Shape 8"/>
          <p:cNvSpPr/>
          <p:nvPr/>
        </p:nvSpPr>
        <p:spPr>
          <a:xfrm>
            <a:off x="2961203" y="2572941"/>
            <a:ext cx="2176939" cy="1037868"/>
          </a:xfrm>
          <a:prstGeom prst="roundRect">
            <a:avLst>
              <a:gd name="adj" fmla="val 7949"/>
            </a:avLst>
          </a:prstGeom>
          <a:solidFill>
            <a:srgbClr val="DFECE9"/>
          </a:solidFill>
          <a:ln w="7620">
            <a:solidFill>
              <a:srgbClr val="C5D2CF"/>
            </a:solidFill>
            <a:prstDash val="solid"/>
          </a:ln>
        </p:spPr>
      </p:sp>
      <p:sp>
        <p:nvSpPr>
          <p:cNvPr id="11" name="Text 9"/>
          <p:cNvSpPr/>
          <p:nvPr/>
        </p:nvSpPr>
        <p:spPr>
          <a:xfrm>
            <a:off x="3152061" y="2920008"/>
            <a:ext cx="115967" cy="343733"/>
          </a:xfrm>
          <a:prstGeom prst="rect">
            <a:avLst/>
          </a:prstGeom>
          <a:noFill/>
          <a:ln/>
        </p:spPr>
        <p:txBody>
          <a:bodyPr wrap="none" rtlCol="0" anchor="t"/>
          <a:lstStyle/>
          <a:p>
            <a:pPr marL="0" indent="0" algn="ctr">
              <a:lnSpc>
                <a:spcPts val="2707"/>
              </a:lnSpc>
              <a:buNone/>
            </a:pPr>
            <a:r>
              <a:rPr lang="en-US" sz="1804" dirty="0">
                <a:solidFill>
                  <a:srgbClr val="2C3249"/>
                </a:solidFill>
                <a:latin typeface="Kanit" pitchFamily="34" charset="0"/>
                <a:ea typeface="Kanit" pitchFamily="34" charset="-122"/>
                <a:cs typeface="Kanit" pitchFamily="34" charset="-120"/>
              </a:rPr>
              <a:t>2</a:t>
            </a:r>
            <a:endParaRPr lang="en-US" sz="1804" dirty="0"/>
          </a:p>
        </p:txBody>
      </p:sp>
      <p:sp>
        <p:nvSpPr>
          <p:cNvPr id="12" name="Text 10"/>
          <p:cNvSpPr/>
          <p:nvPr/>
        </p:nvSpPr>
        <p:spPr>
          <a:xfrm>
            <a:off x="5321379" y="2756178"/>
            <a:ext cx="2291477" cy="286464"/>
          </a:xfrm>
          <a:prstGeom prst="rect">
            <a:avLst/>
          </a:prstGeom>
          <a:noFill/>
          <a:ln/>
        </p:spPr>
        <p:txBody>
          <a:bodyPr wrap="none" rtlCol="0" anchor="t"/>
          <a:lstStyle/>
          <a:p>
            <a:pPr marL="0" indent="0" algn="l">
              <a:lnSpc>
                <a:spcPts val="2256"/>
              </a:lnSpc>
              <a:buNone/>
            </a:pPr>
            <a:r>
              <a:rPr lang="en-US" sz="1804" dirty="0">
                <a:solidFill>
                  <a:srgbClr val="2C3249"/>
                </a:solidFill>
                <a:latin typeface="Kanit" pitchFamily="34" charset="0"/>
                <a:ea typeface="Kanit" pitchFamily="34" charset="-122"/>
                <a:cs typeface="Kanit" pitchFamily="34" charset="-120"/>
              </a:rPr>
              <a:t>Tests d'intégration</a:t>
            </a:r>
            <a:endParaRPr lang="en-US" sz="1804" dirty="0"/>
          </a:p>
        </p:txBody>
      </p:sp>
      <p:sp>
        <p:nvSpPr>
          <p:cNvPr id="13" name="Text 11"/>
          <p:cNvSpPr/>
          <p:nvPr/>
        </p:nvSpPr>
        <p:spPr>
          <a:xfrm>
            <a:off x="5321379" y="3152537"/>
            <a:ext cx="3797975" cy="275034"/>
          </a:xfrm>
          <a:prstGeom prst="rect">
            <a:avLst/>
          </a:prstGeom>
          <a:noFill/>
          <a:ln/>
        </p:spPr>
        <p:txBody>
          <a:bodyPr wrap="none" rtlCol="0" anchor="t"/>
          <a:lstStyle/>
          <a:p>
            <a:pPr marL="0" indent="0" algn="l">
              <a:lnSpc>
                <a:spcPts val="2165"/>
              </a:lnSpc>
              <a:buNone/>
            </a:pPr>
            <a:r>
              <a:rPr lang="en-US" sz="1444" dirty="0">
                <a:solidFill>
                  <a:srgbClr val="2C3249"/>
                </a:solidFill>
                <a:latin typeface="Martel Sans" pitchFamily="34" charset="0"/>
                <a:ea typeface="Martel Sans" pitchFamily="34" charset="-122"/>
                <a:cs typeface="Martel Sans" pitchFamily="34" charset="-120"/>
              </a:rPr>
              <a:t>S'assurer de la cohérence entre les modules</a:t>
            </a:r>
            <a:endParaRPr lang="en-US" sz="1444" dirty="0"/>
          </a:p>
        </p:txBody>
      </p:sp>
      <p:sp>
        <p:nvSpPr>
          <p:cNvPr id="14" name="Shape 12"/>
          <p:cNvSpPr/>
          <p:nvPr/>
        </p:nvSpPr>
        <p:spPr>
          <a:xfrm>
            <a:off x="5229701" y="3591014"/>
            <a:ext cx="6347936" cy="18276"/>
          </a:xfrm>
          <a:prstGeom prst="roundRect">
            <a:avLst>
              <a:gd name="adj" fmla="val 451396"/>
            </a:avLst>
          </a:prstGeom>
          <a:solidFill>
            <a:srgbClr val="C5D2CF"/>
          </a:solidFill>
          <a:ln/>
        </p:spPr>
      </p:sp>
      <p:sp>
        <p:nvSpPr>
          <p:cNvPr id="15" name="Shape 13"/>
          <p:cNvSpPr/>
          <p:nvPr/>
        </p:nvSpPr>
        <p:spPr>
          <a:xfrm>
            <a:off x="2961203" y="3702368"/>
            <a:ext cx="3265408" cy="1037868"/>
          </a:xfrm>
          <a:prstGeom prst="roundRect">
            <a:avLst>
              <a:gd name="adj" fmla="val 7949"/>
            </a:avLst>
          </a:prstGeom>
          <a:solidFill>
            <a:srgbClr val="DFECE9"/>
          </a:solidFill>
          <a:ln w="7620">
            <a:solidFill>
              <a:srgbClr val="C5D2CF"/>
            </a:solidFill>
            <a:prstDash val="solid"/>
          </a:ln>
        </p:spPr>
      </p:sp>
      <p:sp>
        <p:nvSpPr>
          <p:cNvPr id="16" name="Text 14"/>
          <p:cNvSpPr/>
          <p:nvPr/>
        </p:nvSpPr>
        <p:spPr>
          <a:xfrm>
            <a:off x="3152061" y="4049435"/>
            <a:ext cx="117753" cy="343733"/>
          </a:xfrm>
          <a:prstGeom prst="rect">
            <a:avLst/>
          </a:prstGeom>
          <a:noFill/>
          <a:ln/>
        </p:spPr>
        <p:txBody>
          <a:bodyPr wrap="none" rtlCol="0" anchor="t"/>
          <a:lstStyle/>
          <a:p>
            <a:pPr marL="0" indent="0" algn="ctr">
              <a:lnSpc>
                <a:spcPts val="2707"/>
              </a:lnSpc>
              <a:buNone/>
            </a:pPr>
            <a:r>
              <a:rPr lang="en-US" sz="1804" dirty="0">
                <a:solidFill>
                  <a:srgbClr val="2C3249"/>
                </a:solidFill>
                <a:latin typeface="Kanit" pitchFamily="34" charset="0"/>
                <a:ea typeface="Kanit" pitchFamily="34" charset="-122"/>
                <a:cs typeface="Kanit" pitchFamily="34" charset="-120"/>
              </a:rPr>
              <a:t>3</a:t>
            </a:r>
            <a:endParaRPr lang="en-US" sz="1804" dirty="0"/>
          </a:p>
        </p:txBody>
      </p:sp>
      <p:sp>
        <p:nvSpPr>
          <p:cNvPr id="17" name="Text 15"/>
          <p:cNvSpPr/>
          <p:nvPr/>
        </p:nvSpPr>
        <p:spPr>
          <a:xfrm>
            <a:off x="6409849" y="3885605"/>
            <a:ext cx="2291477" cy="286464"/>
          </a:xfrm>
          <a:prstGeom prst="rect">
            <a:avLst/>
          </a:prstGeom>
          <a:noFill/>
          <a:ln/>
        </p:spPr>
        <p:txBody>
          <a:bodyPr wrap="none" rtlCol="0" anchor="t"/>
          <a:lstStyle/>
          <a:p>
            <a:pPr marL="0" indent="0" algn="l">
              <a:lnSpc>
                <a:spcPts val="2256"/>
              </a:lnSpc>
              <a:buNone/>
            </a:pPr>
            <a:r>
              <a:rPr lang="en-US" sz="1804" dirty="0">
                <a:solidFill>
                  <a:srgbClr val="2C3249"/>
                </a:solidFill>
                <a:latin typeface="Kanit" pitchFamily="34" charset="0"/>
                <a:ea typeface="Kanit" pitchFamily="34" charset="-122"/>
                <a:cs typeface="Kanit" pitchFamily="34" charset="-120"/>
              </a:rPr>
              <a:t>Tests de performance</a:t>
            </a:r>
            <a:endParaRPr lang="en-US" sz="1804" dirty="0"/>
          </a:p>
        </p:txBody>
      </p:sp>
      <p:sp>
        <p:nvSpPr>
          <p:cNvPr id="18" name="Text 16"/>
          <p:cNvSpPr/>
          <p:nvPr/>
        </p:nvSpPr>
        <p:spPr>
          <a:xfrm>
            <a:off x="6409849" y="4281964"/>
            <a:ext cx="3887272" cy="275034"/>
          </a:xfrm>
          <a:prstGeom prst="rect">
            <a:avLst/>
          </a:prstGeom>
          <a:noFill/>
          <a:ln/>
        </p:spPr>
        <p:txBody>
          <a:bodyPr wrap="none" rtlCol="0" anchor="t"/>
          <a:lstStyle/>
          <a:p>
            <a:pPr marL="0" indent="0" algn="l">
              <a:lnSpc>
                <a:spcPts val="2165"/>
              </a:lnSpc>
              <a:buNone/>
            </a:pPr>
            <a:r>
              <a:rPr lang="en-US" sz="1444" dirty="0">
                <a:solidFill>
                  <a:srgbClr val="2C3249"/>
                </a:solidFill>
                <a:latin typeface="Martel Sans" pitchFamily="34" charset="0"/>
                <a:ea typeface="Martel Sans" pitchFamily="34" charset="-122"/>
                <a:cs typeface="Martel Sans" pitchFamily="34" charset="-120"/>
              </a:rPr>
              <a:t>Évaluer la scalabilité et les temps de réponse</a:t>
            </a:r>
            <a:endParaRPr lang="en-US" sz="1444" dirty="0"/>
          </a:p>
        </p:txBody>
      </p:sp>
      <p:sp>
        <p:nvSpPr>
          <p:cNvPr id="19" name="Shape 17"/>
          <p:cNvSpPr/>
          <p:nvPr/>
        </p:nvSpPr>
        <p:spPr>
          <a:xfrm>
            <a:off x="6318171" y="4720441"/>
            <a:ext cx="5259467" cy="18276"/>
          </a:xfrm>
          <a:prstGeom prst="roundRect">
            <a:avLst>
              <a:gd name="adj" fmla="val 451396"/>
            </a:avLst>
          </a:prstGeom>
          <a:solidFill>
            <a:srgbClr val="C5D2CF"/>
          </a:solidFill>
          <a:ln/>
        </p:spPr>
      </p:sp>
      <p:sp>
        <p:nvSpPr>
          <p:cNvPr id="20" name="Shape 18"/>
          <p:cNvSpPr/>
          <p:nvPr/>
        </p:nvSpPr>
        <p:spPr>
          <a:xfrm>
            <a:off x="2961203" y="4831794"/>
            <a:ext cx="4353997" cy="1037868"/>
          </a:xfrm>
          <a:prstGeom prst="roundRect">
            <a:avLst>
              <a:gd name="adj" fmla="val 7949"/>
            </a:avLst>
          </a:prstGeom>
          <a:solidFill>
            <a:srgbClr val="DFECE9"/>
          </a:solidFill>
          <a:ln w="7620">
            <a:solidFill>
              <a:srgbClr val="C5D2CF"/>
            </a:solidFill>
            <a:prstDash val="solid"/>
          </a:ln>
        </p:spPr>
      </p:sp>
      <p:sp>
        <p:nvSpPr>
          <p:cNvPr id="21" name="Text 19"/>
          <p:cNvSpPr/>
          <p:nvPr/>
        </p:nvSpPr>
        <p:spPr>
          <a:xfrm>
            <a:off x="3152061" y="5178862"/>
            <a:ext cx="123944" cy="343733"/>
          </a:xfrm>
          <a:prstGeom prst="rect">
            <a:avLst/>
          </a:prstGeom>
          <a:noFill/>
          <a:ln/>
        </p:spPr>
        <p:txBody>
          <a:bodyPr wrap="none" rtlCol="0" anchor="t"/>
          <a:lstStyle/>
          <a:p>
            <a:pPr marL="0" indent="0" algn="ctr">
              <a:lnSpc>
                <a:spcPts val="2707"/>
              </a:lnSpc>
              <a:buNone/>
            </a:pPr>
            <a:r>
              <a:rPr lang="en-US" sz="1804" dirty="0">
                <a:solidFill>
                  <a:srgbClr val="2C3249"/>
                </a:solidFill>
                <a:latin typeface="Kanit" pitchFamily="34" charset="0"/>
                <a:ea typeface="Kanit" pitchFamily="34" charset="-122"/>
                <a:cs typeface="Kanit" pitchFamily="34" charset="-120"/>
              </a:rPr>
              <a:t>4</a:t>
            </a:r>
            <a:endParaRPr lang="en-US" sz="1804" dirty="0"/>
          </a:p>
        </p:txBody>
      </p:sp>
      <p:sp>
        <p:nvSpPr>
          <p:cNvPr id="22" name="Text 20"/>
          <p:cNvSpPr/>
          <p:nvPr/>
        </p:nvSpPr>
        <p:spPr>
          <a:xfrm>
            <a:off x="7498437" y="5015032"/>
            <a:ext cx="2291477" cy="286464"/>
          </a:xfrm>
          <a:prstGeom prst="rect">
            <a:avLst/>
          </a:prstGeom>
          <a:noFill/>
          <a:ln/>
        </p:spPr>
        <p:txBody>
          <a:bodyPr wrap="none" rtlCol="0" anchor="t"/>
          <a:lstStyle/>
          <a:p>
            <a:pPr marL="0" indent="0" algn="l">
              <a:lnSpc>
                <a:spcPts val="2256"/>
              </a:lnSpc>
              <a:buNone/>
            </a:pPr>
            <a:r>
              <a:rPr lang="en-US" sz="1804" dirty="0">
                <a:solidFill>
                  <a:srgbClr val="2C3249"/>
                </a:solidFill>
                <a:latin typeface="Kanit" pitchFamily="34" charset="0"/>
                <a:ea typeface="Kanit" pitchFamily="34" charset="-122"/>
                <a:cs typeface="Kanit" pitchFamily="34" charset="-120"/>
              </a:rPr>
              <a:t>Déploiement</a:t>
            </a:r>
            <a:endParaRPr lang="en-US" sz="1804" dirty="0"/>
          </a:p>
        </p:txBody>
      </p:sp>
      <p:sp>
        <p:nvSpPr>
          <p:cNvPr id="23" name="Text 21"/>
          <p:cNvSpPr/>
          <p:nvPr/>
        </p:nvSpPr>
        <p:spPr>
          <a:xfrm>
            <a:off x="7498437" y="5411391"/>
            <a:ext cx="3062526" cy="275034"/>
          </a:xfrm>
          <a:prstGeom prst="rect">
            <a:avLst/>
          </a:prstGeom>
          <a:noFill/>
          <a:ln/>
        </p:spPr>
        <p:txBody>
          <a:bodyPr wrap="none" rtlCol="0" anchor="t"/>
          <a:lstStyle/>
          <a:p>
            <a:pPr marL="0" indent="0" algn="l">
              <a:lnSpc>
                <a:spcPts val="2165"/>
              </a:lnSpc>
              <a:buNone/>
            </a:pPr>
            <a:r>
              <a:rPr lang="en-US" sz="1444" dirty="0">
                <a:solidFill>
                  <a:srgbClr val="2C3249"/>
                </a:solidFill>
                <a:latin typeface="Martel Sans" pitchFamily="34" charset="0"/>
                <a:ea typeface="Martel Sans" pitchFamily="34" charset="-122"/>
                <a:cs typeface="Martel Sans" pitchFamily="34" charset="-120"/>
              </a:rPr>
              <a:t>Mise en production de l'application</a:t>
            </a:r>
            <a:endParaRPr lang="en-US" sz="1444" dirty="0"/>
          </a:p>
        </p:txBody>
      </p:sp>
      <p:sp>
        <p:nvSpPr>
          <p:cNvPr id="24" name="Text 22"/>
          <p:cNvSpPr/>
          <p:nvPr/>
        </p:nvSpPr>
        <p:spPr>
          <a:xfrm>
            <a:off x="2961203" y="6075878"/>
            <a:ext cx="8707993" cy="1650206"/>
          </a:xfrm>
          <a:prstGeom prst="rect">
            <a:avLst/>
          </a:prstGeom>
          <a:noFill/>
          <a:ln/>
        </p:spPr>
        <p:txBody>
          <a:bodyPr wrap="square" rtlCol="0" anchor="t"/>
          <a:lstStyle/>
          <a:p>
            <a:pPr marL="0" indent="0">
              <a:lnSpc>
                <a:spcPts val="2165"/>
              </a:lnSpc>
              <a:buNone/>
            </a:pPr>
            <a:r>
              <a:rPr lang="en-US" sz="1444" dirty="0">
                <a:solidFill>
                  <a:srgbClr val="2C3249"/>
                </a:solidFill>
                <a:latin typeface="Martel Sans" pitchFamily="34" charset="0"/>
                <a:ea typeface="Martel Sans" pitchFamily="34" charset="-122"/>
                <a:cs typeface="Martel Sans" pitchFamily="34" charset="-120"/>
              </a:rPr>
              <a:t>Avant de déployer notre application de gestion de flotte automobile, nous mettrons en place une stratégie de tests exhaustive. Nous commencerons par des tests unitaires pour vérifier le bon fonctionnement de chaque composant. Ensuite, nous effectuerons des tests d'intégration pour s'assurer de la cohérence entre les différents modules. Nous terminerons par des tests de performance afin d'évaluer la scalabilité de notre solution et ses temps de réponse. Enfin, nous procéderons au déploiement de l'application dans un environnement de production.</a:t>
            </a:r>
            <a:endParaRPr lang="en-US" sz="14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txBody>
          <a:bodyPr/>
          <a:lstStyle/>
          <a:p>
            <a:endParaRPr lang="fr-FR" dirty="0"/>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4490799" y="1919407"/>
            <a:ext cx="7152323"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Fonctionnalités Clés</a:t>
            </a:r>
            <a:endParaRPr lang="en-US" sz="4374" dirty="0"/>
          </a:p>
        </p:txBody>
      </p:sp>
      <p:sp>
        <p:nvSpPr>
          <p:cNvPr id="6" name="Shape 3"/>
          <p:cNvSpPr/>
          <p:nvPr/>
        </p:nvSpPr>
        <p:spPr>
          <a:xfrm>
            <a:off x="4490799" y="3196947"/>
            <a:ext cx="499943" cy="499943"/>
          </a:xfrm>
          <a:prstGeom prst="roundRect">
            <a:avLst>
              <a:gd name="adj" fmla="val 20000"/>
            </a:avLst>
          </a:prstGeom>
          <a:solidFill>
            <a:srgbClr val="D6F5EE"/>
          </a:solidFill>
          <a:ln w="7620">
            <a:solidFill>
              <a:srgbClr val="BCDBD4"/>
            </a:solidFill>
            <a:prstDash val="solid"/>
          </a:ln>
        </p:spPr>
      </p:sp>
      <p:sp>
        <p:nvSpPr>
          <p:cNvPr id="7" name="Text 4"/>
          <p:cNvSpPr/>
          <p:nvPr/>
        </p:nvSpPr>
        <p:spPr>
          <a:xfrm>
            <a:off x="4654034" y="3238619"/>
            <a:ext cx="173355"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1</a:t>
            </a:r>
            <a:endParaRPr lang="en-US" sz="2624" dirty="0"/>
          </a:p>
        </p:txBody>
      </p:sp>
      <p:sp>
        <p:nvSpPr>
          <p:cNvPr id="8" name="Text 5"/>
          <p:cNvSpPr/>
          <p:nvPr/>
        </p:nvSpPr>
        <p:spPr>
          <a:xfrm>
            <a:off x="5212913" y="3196947"/>
            <a:ext cx="3820001"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Recherche et Filtrage Avancés</a:t>
            </a:r>
            <a:endParaRPr lang="en-US" sz="2187" dirty="0"/>
          </a:p>
        </p:txBody>
      </p:sp>
      <p:sp>
        <p:nvSpPr>
          <p:cNvPr id="9" name="Text 6"/>
          <p:cNvSpPr/>
          <p:nvPr/>
        </p:nvSpPr>
        <p:spPr>
          <a:xfrm>
            <a:off x="5212913" y="4024551"/>
            <a:ext cx="3820001" cy="99976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Des outils puissants pour trouver rapidement le véhicule parfait selon vos critères.</a:t>
            </a:r>
            <a:endParaRPr lang="en-US" sz="1750" dirty="0"/>
          </a:p>
        </p:txBody>
      </p:sp>
      <p:sp>
        <p:nvSpPr>
          <p:cNvPr id="10" name="Shape 7"/>
          <p:cNvSpPr/>
          <p:nvPr/>
        </p:nvSpPr>
        <p:spPr>
          <a:xfrm>
            <a:off x="9255085" y="3196947"/>
            <a:ext cx="499943" cy="499943"/>
          </a:xfrm>
          <a:prstGeom prst="roundRect">
            <a:avLst>
              <a:gd name="adj" fmla="val 20000"/>
            </a:avLst>
          </a:prstGeom>
          <a:solidFill>
            <a:srgbClr val="D6F5EE"/>
          </a:solidFill>
          <a:ln w="7620">
            <a:solidFill>
              <a:srgbClr val="BCDBD4"/>
            </a:solidFill>
            <a:prstDash val="solid"/>
          </a:ln>
        </p:spPr>
      </p:sp>
      <p:sp>
        <p:nvSpPr>
          <p:cNvPr id="11" name="Text 8"/>
          <p:cNvSpPr/>
          <p:nvPr/>
        </p:nvSpPr>
        <p:spPr>
          <a:xfrm>
            <a:off x="9365813" y="3238619"/>
            <a:ext cx="27836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2</a:t>
            </a:r>
            <a:endParaRPr lang="en-US" sz="2624" dirty="0"/>
          </a:p>
        </p:txBody>
      </p:sp>
      <p:sp>
        <p:nvSpPr>
          <p:cNvPr id="12" name="Text 9"/>
          <p:cNvSpPr/>
          <p:nvPr/>
        </p:nvSpPr>
        <p:spPr>
          <a:xfrm>
            <a:off x="9977199" y="3196947"/>
            <a:ext cx="3820001" cy="694373"/>
          </a:xfrm>
          <a:prstGeom prst="rect">
            <a:avLst/>
          </a:prstGeom>
          <a:noFill/>
          <a:ln/>
        </p:spPr>
        <p:txBody>
          <a:bodyPr wrap="square" rtlCol="0" anchor="t"/>
          <a:lstStyle/>
          <a:p>
            <a:pPr marL="0" indent="0">
              <a:lnSpc>
                <a:spcPts val="2734"/>
              </a:lnSpc>
              <a:buNone/>
            </a:pPr>
            <a:r>
              <a:rPr lang="en-US" sz="2187" b="1" dirty="0">
                <a:solidFill>
                  <a:srgbClr val="333F70"/>
                </a:solidFill>
                <a:latin typeface="Unbounded" pitchFamily="34" charset="0"/>
                <a:ea typeface="Unbounded" pitchFamily="34" charset="-122"/>
                <a:cs typeface="Unbounded" pitchFamily="34" charset="-120"/>
              </a:rPr>
              <a:t>Réservation et Paiement Sécurisés</a:t>
            </a:r>
            <a:endParaRPr lang="en-US" sz="2187" dirty="0"/>
          </a:p>
        </p:txBody>
      </p:sp>
      <p:sp>
        <p:nvSpPr>
          <p:cNvPr id="13" name="Text 10"/>
          <p:cNvSpPr/>
          <p:nvPr/>
        </p:nvSpPr>
        <p:spPr>
          <a:xfrm>
            <a:off x="9977199" y="4024551"/>
            <a:ext cx="3820001" cy="999768"/>
          </a:xfrm>
          <a:prstGeom prst="rect">
            <a:avLst/>
          </a:prstGeom>
          <a:noFill/>
          <a:ln/>
        </p:spPr>
        <p:txBody>
          <a:bodyPr wrap="square" rtlCol="0" anchor="t"/>
          <a:lstStyle/>
          <a:p>
            <a:pPr marL="0" indent="0">
              <a:lnSpc>
                <a:spcPts val="2624"/>
              </a:lnSpc>
              <a:buNone/>
            </a:pPr>
            <a:r>
              <a:rPr lang="en-US" sz="1750" dirty="0">
                <a:solidFill>
                  <a:srgbClr val="333F70"/>
                </a:solidFill>
                <a:latin typeface="Open Sans" pitchFamily="34" charset="0"/>
                <a:ea typeface="Open Sans" pitchFamily="34" charset="-122"/>
                <a:cs typeface="Open Sans" pitchFamily="34" charset="-120"/>
              </a:rPr>
              <a:t>Une expérience d'achat fluide et sans tracas, depuis la réservation jusqu'au paiement.</a:t>
            </a:r>
            <a:endParaRPr lang="en-US" sz="1750" dirty="0"/>
          </a:p>
        </p:txBody>
      </p:sp>
      <p:sp>
        <p:nvSpPr>
          <p:cNvPr id="14" name="Shape 11"/>
          <p:cNvSpPr/>
          <p:nvPr/>
        </p:nvSpPr>
        <p:spPr>
          <a:xfrm>
            <a:off x="4490799" y="5496401"/>
            <a:ext cx="499943" cy="499943"/>
          </a:xfrm>
          <a:prstGeom prst="roundRect">
            <a:avLst>
              <a:gd name="adj" fmla="val 20000"/>
            </a:avLst>
          </a:prstGeom>
          <a:solidFill>
            <a:srgbClr val="D6F5EE"/>
          </a:solidFill>
          <a:ln w="7620">
            <a:solidFill>
              <a:srgbClr val="BCDBD4"/>
            </a:solidFill>
            <a:prstDash val="solid"/>
          </a:ln>
        </p:spPr>
      </p:sp>
      <p:sp>
        <p:nvSpPr>
          <p:cNvPr id="15" name="Text 12"/>
          <p:cNvSpPr/>
          <p:nvPr/>
        </p:nvSpPr>
        <p:spPr>
          <a:xfrm>
            <a:off x="4600932" y="5538073"/>
            <a:ext cx="279678" cy="416481"/>
          </a:xfrm>
          <a:prstGeom prst="rect">
            <a:avLst/>
          </a:prstGeom>
          <a:noFill/>
          <a:ln/>
        </p:spPr>
        <p:txBody>
          <a:bodyPr wrap="none" rtlCol="0" anchor="t"/>
          <a:lstStyle/>
          <a:p>
            <a:pPr marL="0" indent="0" algn="ctr">
              <a:lnSpc>
                <a:spcPts val="3281"/>
              </a:lnSpc>
              <a:buNone/>
            </a:pPr>
            <a:r>
              <a:rPr lang="en-US" sz="2624" b="1" dirty="0">
                <a:solidFill>
                  <a:srgbClr val="333F70"/>
                </a:solidFill>
                <a:latin typeface="Unbounded" pitchFamily="34" charset="0"/>
                <a:ea typeface="Unbounded" pitchFamily="34" charset="-122"/>
                <a:cs typeface="Unbounded" pitchFamily="34" charset="-120"/>
              </a:rPr>
              <a:t>3</a:t>
            </a:r>
            <a:endParaRPr lang="en-US" sz="2624" dirty="0"/>
          </a:p>
        </p:txBody>
      </p:sp>
      <p:sp>
        <p:nvSpPr>
          <p:cNvPr id="16" name="Text 13"/>
          <p:cNvSpPr/>
          <p:nvPr/>
        </p:nvSpPr>
        <p:spPr>
          <a:xfrm>
            <a:off x="5212913" y="5496401"/>
            <a:ext cx="4383048" cy="347186"/>
          </a:xfrm>
          <a:prstGeom prst="rect">
            <a:avLst/>
          </a:prstGeom>
          <a:noFill/>
          <a:ln/>
        </p:spPr>
        <p:txBody>
          <a:bodyPr wrap="none" rtlCol="0" anchor="t"/>
          <a:lstStyle/>
          <a:p>
            <a:pPr marL="0" indent="0">
              <a:lnSpc>
                <a:spcPts val="2734"/>
              </a:lnSpc>
              <a:buNone/>
            </a:pPr>
            <a:r>
              <a:rPr lang="fr-FR" sz="2400" dirty="0"/>
              <a:t>Détails Complets des Voitures</a:t>
            </a:r>
            <a:endParaRPr lang="en-US" sz="2187" dirty="0"/>
          </a:p>
        </p:txBody>
      </p:sp>
      <p:sp>
        <p:nvSpPr>
          <p:cNvPr id="17" name="Text 14"/>
          <p:cNvSpPr/>
          <p:nvPr/>
        </p:nvSpPr>
        <p:spPr>
          <a:xfrm>
            <a:off x="5212913" y="5976818"/>
            <a:ext cx="8584287" cy="333256"/>
          </a:xfrm>
          <a:prstGeom prst="rect">
            <a:avLst/>
          </a:prstGeom>
          <a:noFill/>
          <a:ln/>
        </p:spPr>
        <p:txBody>
          <a:bodyPr wrap="none" rtlCol="0" anchor="t"/>
          <a:lstStyle/>
          <a:p>
            <a:pPr marL="0" indent="0">
              <a:lnSpc>
                <a:spcPts val="2624"/>
              </a:lnSpc>
              <a:buNone/>
            </a:pPr>
            <a:r>
              <a:rPr lang="fr-FR" sz="1600" dirty="0"/>
              <a:t>Photos haute résolution de l’intérieur et de l’extérieur</a:t>
            </a:r>
            <a:endParaRPr lang="en-US" sz="1750" dirty="0"/>
          </a:p>
        </p:txBody>
      </p:sp>
      <p:sp>
        <p:nvSpPr>
          <p:cNvPr id="19" name="Text 14">
            <a:extLst>
              <a:ext uri="{FF2B5EF4-FFF2-40B4-BE49-F238E27FC236}">
                <a16:creationId xmlns:a16="http://schemas.microsoft.com/office/drawing/2014/main" id="{E7A7C648-E1EF-F64C-E3C9-B144C640E6CE}"/>
              </a:ext>
            </a:extLst>
          </p:cNvPr>
          <p:cNvSpPr/>
          <p:nvPr/>
        </p:nvSpPr>
        <p:spPr>
          <a:xfrm>
            <a:off x="5212853" y="6276677"/>
            <a:ext cx="8584287" cy="333256"/>
          </a:xfrm>
          <a:prstGeom prst="rect">
            <a:avLst/>
          </a:prstGeom>
          <a:noFill/>
          <a:ln/>
        </p:spPr>
        <p:txBody>
          <a:bodyPr wrap="none" rtlCol="0" anchor="t"/>
          <a:lstStyle/>
          <a:p>
            <a:pPr marL="0" indent="0">
              <a:lnSpc>
                <a:spcPts val="2624"/>
              </a:lnSpc>
              <a:buNone/>
            </a:pPr>
            <a:r>
              <a:rPr lang="fr-FR" sz="1600" dirty="0"/>
              <a:t>Description détaillée incluant spécifications techniques, historique d’entretien, et caractéristiques.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583180"/>
            <a:ext cx="7691557" cy="694373"/>
          </a:xfrm>
          <a:prstGeom prst="rect">
            <a:avLst/>
          </a:prstGeom>
          <a:noFill/>
          <a:ln/>
        </p:spPr>
        <p:txBody>
          <a:bodyPr wrap="none" rtlCol="0" anchor="t"/>
          <a:lstStyle/>
          <a:p>
            <a:pPr marL="0" indent="0">
              <a:lnSpc>
                <a:spcPts val="5468"/>
              </a:lnSpc>
              <a:buNone/>
            </a:pPr>
            <a:r>
              <a:rPr lang="en-US" sz="4374" b="1" dirty="0">
                <a:solidFill>
                  <a:srgbClr val="333F70"/>
                </a:solidFill>
                <a:latin typeface="Unbounded" pitchFamily="34" charset="0"/>
                <a:ea typeface="Unbounded" pitchFamily="34" charset="-122"/>
                <a:cs typeface="Unbounded" pitchFamily="34" charset="-120"/>
              </a:rPr>
              <a:t>Expérience Utilisateur</a:t>
            </a:r>
            <a:endParaRPr lang="en-US" sz="4374" dirty="0"/>
          </a:p>
        </p:txBody>
      </p:sp>
      <p:pic>
        <p:nvPicPr>
          <p:cNvPr id="5" name="Image 0" descr="preencoded.png"/>
          <p:cNvPicPr>
            <a:picLocks noChangeAspect="1"/>
          </p:cNvPicPr>
          <p:nvPr/>
        </p:nvPicPr>
        <p:blipFill>
          <a:blip r:embed="rId3"/>
          <a:stretch>
            <a:fillRect/>
          </a:stretch>
        </p:blipFill>
        <p:spPr>
          <a:xfrm>
            <a:off x="2037993" y="3721894"/>
            <a:ext cx="555427" cy="555427"/>
          </a:xfrm>
          <a:prstGeom prst="rect">
            <a:avLst/>
          </a:prstGeom>
        </p:spPr>
      </p:pic>
      <p:sp>
        <p:nvSpPr>
          <p:cNvPr id="6" name="Text 3"/>
          <p:cNvSpPr/>
          <p:nvPr/>
        </p:nvSpPr>
        <p:spPr>
          <a:xfrm>
            <a:off x="2037993" y="4499491"/>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Intuitive</a:t>
            </a:r>
            <a:endParaRPr lang="en-US" sz="2187" dirty="0"/>
          </a:p>
        </p:txBody>
      </p:sp>
      <p:sp>
        <p:nvSpPr>
          <p:cNvPr id="7" name="Text 4"/>
          <p:cNvSpPr/>
          <p:nvPr/>
        </p:nvSpPr>
        <p:spPr>
          <a:xfrm>
            <a:off x="2037993" y="4979908"/>
            <a:ext cx="3295888"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Une interface conviviale et facile à utiliser.</a:t>
            </a:r>
            <a:endParaRPr lang="en-US" sz="1750" dirty="0"/>
          </a:p>
        </p:txBody>
      </p:sp>
      <p:pic>
        <p:nvPicPr>
          <p:cNvPr id="8" name="Image 1" descr="preencoded.png"/>
          <p:cNvPicPr>
            <a:picLocks noChangeAspect="1"/>
          </p:cNvPicPr>
          <p:nvPr/>
        </p:nvPicPr>
        <p:blipFill>
          <a:blip r:embed="rId4"/>
          <a:stretch>
            <a:fillRect/>
          </a:stretch>
        </p:blipFill>
        <p:spPr>
          <a:xfrm>
            <a:off x="5667137" y="3721894"/>
            <a:ext cx="555427" cy="555427"/>
          </a:xfrm>
          <a:prstGeom prst="rect">
            <a:avLst/>
          </a:prstGeom>
        </p:spPr>
      </p:pic>
      <p:sp>
        <p:nvSpPr>
          <p:cNvPr id="9" name="Text 5"/>
          <p:cNvSpPr/>
          <p:nvPr/>
        </p:nvSpPr>
        <p:spPr>
          <a:xfrm>
            <a:off x="5667137" y="4499491"/>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Responsive</a:t>
            </a:r>
            <a:endParaRPr lang="en-US" sz="2187" dirty="0"/>
          </a:p>
        </p:txBody>
      </p:sp>
      <p:sp>
        <p:nvSpPr>
          <p:cNvPr id="10" name="Text 6"/>
          <p:cNvSpPr/>
          <p:nvPr/>
        </p:nvSpPr>
        <p:spPr>
          <a:xfrm>
            <a:off x="5667137" y="4979908"/>
            <a:ext cx="3296007"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Optimisée pour une expérience fluide sur tous les appareils.</a:t>
            </a:r>
            <a:endParaRPr lang="en-US" sz="1750" dirty="0"/>
          </a:p>
        </p:txBody>
      </p:sp>
      <p:pic>
        <p:nvPicPr>
          <p:cNvPr id="11" name="Image 2" descr="preencoded.png"/>
          <p:cNvPicPr>
            <a:picLocks noChangeAspect="1"/>
          </p:cNvPicPr>
          <p:nvPr/>
        </p:nvPicPr>
        <p:blipFill>
          <a:blip r:embed="rId5"/>
          <a:stretch>
            <a:fillRect/>
          </a:stretch>
        </p:blipFill>
        <p:spPr>
          <a:xfrm>
            <a:off x="9296400" y="3721894"/>
            <a:ext cx="555427" cy="555427"/>
          </a:xfrm>
          <a:prstGeom prst="rect">
            <a:avLst/>
          </a:prstGeom>
        </p:spPr>
      </p:pic>
      <p:sp>
        <p:nvSpPr>
          <p:cNvPr id="12" name="Text 7"/>
          <p:cNvSpPr/>
          <p:nvPr/>
        </p:nvSpPr>
        <p:spPr>
          <a:xfrm>
            <a:off x="9296400" y="4499491"/>
            <a:ext cx="2777490" cy="347186"/>
          </a:xfrm>
          <a:prstGeom prst="rect">
            <a:avLst/>
          </a:prstGeom>
          <a:noFill/>
          <a:ln/>
        </p:spPr>
        <p:txBody>
          <a:bodyPr wrap="none" rtlCol="0" anchor="t"/>
          <a:lstStyle/>
          <a:p>
            <a:pPr marL="0" indent="0" algn="l">
              <a:lnSpc>
                <a:spcPts val="2734"/>
              </a:lnSpc>
              <a:buNone/>
            </a:pPr>
            <a:r>
              <a:rPr lang="en-US" sz="2187" b="1" dirty="0">
                <a:solidFill>
                  <a:srgbClr val="333F70"/>
                </a:solidFill>
                <a:latin typeface="Unbounded" pitchFamily="34" charset="0"/>
                <a:ea typeface="Unbounded" pitchFamily="34" charset="-122"/>
                <a:cs typeface="Unbounded" pitchFamily="34" charset="-120"/>
              </a:rPr>
              <a:t>Agréable</a:t>
            </a:r>
            <a:endParaRPr lang="en-US" sz="2187" dirty="0"/>
          </a:p>
        </p:txBody>
      </p:sp>
      <p:sp>
        <p:nvSpPr>
          <p:cNvPr id="13" name="Text 8"/>
          <p:cNvSpPr/>
          <p:nvPr/>
        </p:nvSpPr>
        <p:spPr>
          <a:xfrm>
            <a:off x="9296400" y="4979908"/>
            <a:ext cx="3296007" cy="666512"/>
          </a:xfrm>
          <a:prstGeom prst="rect">
            <a:avLst/>
          </a:prstGeom>
          <a:noFill/>
          <a:ln/>
        </p:spPr>
        <p:txBody>
          <a:bodyPr wrap="square" rtlCol="0" anchor="t"/>
          <a:lstStyle/>
          <a:p>
            <a:pPr marL="0" indent="0" algn="l">
              <a:lnSpc>
                <a:spcPts val="2624"/>
              </a:lnSpc>
              <a:buNone/>
            </a:pPr>
            <a:r>
              <a:rPr lang="en-US" sz="1750" dirty="0">
                <a:solidFill>
                  <a:srgbClr val="333F70"/>
                </a:solidFill>
                <a:latin typeface="Open Sans" pitchFamily="34" charset="0"/>
                <a:ea typeface="Open Sans" pitchFamily="34" charset="-122"/>
                <a:cs typeface="Open Sans" pitchFamily="34" charset="-120"/>
              </a:rPr>
              <a:t>Une navigation agréable et sans stress.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4" name="Text 2"/>
          <p:cNvSpPr/>
          <p:nvPr/>
        </p:nvSpPr>
        <p:spPr>
          <a:xfrm>
            <a:off x="2037993" y="1371005"/>
            <a:ext cx="8860155" cy="694373"/>
          </a:xfrm>
          <a:prstGeom prst="rect">
            <a:avLst/>
          </a:prstGeom>
          <a:noFill/>
          <a:ln/>
        </p:spPr>
        <p:txBody>
          <a:bodyPr wrap="none" rtlCol="0" anchor="t"/>
          <a:lstStyle/>
          <a:p>
            <a:pPr marL="0" indent="0">
              <a:lnSpc>
                <a:spcPts val="5468"/>
              </a:lnSpc>
              <a:buNone/>
            </a:pPr>
            <a:r>
              <a:rPr lang="fr-FR" sz="4374" dirty="0">
                <a:solidFill>
                  <a:srgbClr val="272D45"/>
                </a:solidFill>
                <a:latin typeface="Kanit" pitchFamily="34" charset="0"/>
                <a:ea typeface="Kanit" pitchFamily="34" charset="-122"/>
              </a:rPr>
              <a:t>Utilisation de </a:t>
            </a:r>
            <a:r>
              <a:rPr lang="fr-FR" sz="4374" dirty="0" err="1">
                <a:solidFill>
                  <a:srgbClr val="272D45"/>
                </a:solidFill>
                <a:latin typeface="Kanit" pitchFamily="34" charset="0"/>
                <a:ea typeface="Kanit" pitchFamily="34" charset="-122"/>
              </a:rPr>
              <a:t>Swagger</a:t>
            </a:r>
            <a:endParaRPr lang="en-US" sz="4374" dirty="0">
              <a:solidFill>
                <a:srgbClr val="272D45"/>
              </a:solidFill>
              <a:latin typeface="Kanit" pitchFamily="34" charset="0"/>
              <a:ea typeface="Kanit" pitchFamily="34" charset="-122"/>
            </a:endParaRPr>
          </a:p>
        </p:txBody>
      </p:sp>
      <p:sp>
        <p:nvSpPr>
          <p:cNvPr id="16" name="Text 14"/>
          <p:cNvSpPr/>
          <p:nvPr/>
        </p:nvSpPr>
        <p:spPr>
          <a:xfrm>
            <a:off x="8037195" y="2505205"/>
            <a:ext cx="4555212" cy="4353391"/>
          </a:xfrm>
          <a:prstGeom prst="rect">
            <a:avLst/>
          </a:prstGeom>
          <a:noFill/>
          <a:ln/>
        </p:spPr>
        <p:txBody>
          <a:bodyPr wrap="square" rtlCol="0" anchor="t"/>
          <a:lstStyle/>
          <a:p>
            <a:pPr marL="0" indent="0">
              <a:lnSpc>
                <a:spcPts val="2624"/>
              </a:lnSpc>
              <a:buNone/>
            </a:pPr>
            <a:endParaRPr lang="en-US" sz="1750" dirty="0"/>
          </a:p>
        </p:txBody>
      </p:sp>
      <p:sp>
        <p:nvSpPr>
          <p:cNvPr id="20" name="Rectangle 19">
            <a:extLst>
              <a:ext uri="{FF2B5EF4-FFF2-40B4-BE49-F238E27FC236}">
                <a16:creationId xmlns:a16="http://schemas.microsoft.com/office/drawing/2014/main" id="{6882844D-3417-639C-B2EA-436C626229D0}"/>
              </a:ext>
            </a:extLst>
          </p:cNvPr>
          <p:cNvSpPr/>
          <p:nvPr/>
        </p:nvSpPr>
        <p:spPr>
          <a:xfrm>
            <a:off x="2149975" y="2505205"/>
            <a:ext cx="11265400" cy="4722313"/>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32680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639</Words>
  <Application>Microsoft Office PowerPoint</Application>
  <PresentationFormat>Personnalisé</PresentationFormat>
  <Paragraphs>89</Paragraphs>
  <Slides>11</Slides>
  <Notes>11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11</vt:i4>
      </vt:variant>
    </vt:vector>
  </HeadingPairs>
  <TitlesOfParts>
    <vt:vector size="17" baseType="lpstr">
      <vt:lpstr>Arial</vt:lpstr>
      <vt:lpstr>Kanit</vt:lpstr>
      <vt:lpstr>Martel Sans</vt:lpstr>
      <vt:lpstr>Open Sans</vt:lpstr>
      <vt:lpstr>Unbounded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HP_LAPTOP</cp:lastModifiedBy>
  <cp:revision>9</cp:revision>
  <dcterms:created xsi:type="dcterms:W3CDTF">2024-06-10T11:46:18Z</dcterms:created>
  <dcterms:modified xsi:type="dcterms:W3CDTF">2024-06-10T18:18:05Z</dcterms:modified>
</cp:coreProperties>
</file>